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2" r:id="rId6"/>
    <p:sldId id="263" r:id="rId7"/>
    <p:sldId id="261" r:id="rId8"/>
    <p:sldId id="264" r:id="rId9"/>
    <p:sldId id="268" r:id="rId10"/>
    <p:sldId id="269" r:id="rId11"/>
    <p:sldId id="272" r:id="rId12"/>
    <p:sldId id="273" r:id="rId13"/>
    <p:sldId id="271" r:id="rId14"/>
    <p:sldId id="265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D4209F-153B-7646-987E-544CF9F42776}" v="296" dt="2026-03-20T08:22:52.0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2"/>
  </p:normalViewPr>
  <p:slideViewPr>
    <p:cSldViewPr snapToGrid="0">
      <p:cViewPr varScale="1">
        <p:scale>
          <a:sx n="104" d="100"/>
          <a:sy n="104" d="100"/>
        </p:scale>
        <p:origin x="8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99FA0C-8BA7-2442-AE2E-E041E3BA7A23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88770434-2E7B-F44D-BE2F-6720EB0CC38C}">
      <dgm:prSet phldrT="[Text]" custT="1"/>
      <dgm:spPr/>
      <dgm:t>
        <a:bodyPr/>
        <a:lstStyle/>
        <a:p>
          <a:r>
            <a:rPr lang="sk-SK" sz="900" b="1" i="0">
              <a:latin typeface="Calibri" panose="020F0502020204030204" pitchFamily="34" charset="0"/>
              <a:cs typeface="Calibri" panose="020F0502020204030204" pitchFamily="34" charset="0"/>
            </a:rPr>
            <a:t>Volené orgány </a:t>
          </a:r>
          <a:r>
            <a:rPr lang="sk-SK" sz="900" b="0" i="0">
              <a:latin typeface="Calibri" panose="020F0502020204030204" pitchFamily="34" charset="0"/>
              <a:cs typeface="Calibri" panose="020F0502020204030204" pitchFamily="34" charset="0"/>
            </a:rPr>
            <a:t>- Mestské zastupiteľstvo</a:t>
          </a:r>
        </a:p>
      </dgm:t>
    </dgm:pt>
    <dgm:pt modelId="{9504CD4E-0E64-3A4A-BE83-76E4B9BAA687}" type="parTrans" cxnId="{2BD82DF0-3541-134A-AD09-381C5B349808}">
      <dgm:prSet/>
      <dgm:spPr/>
      <dgm:t>
        <a:bodyPr/>
        <a:lstStyle/>
        <a:p>
          <a:endParaRPr lang="sk-SK" sz="900" b="0" i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6FEFD88-64DA-1041-82E0-AABBC23AFE60}" type="sibTrans" cxnId="{2BD82DF0-3541-134A-AD09-381C5B349808}">
      <dgm:prSet/>
      <dgm:spPr/>
      <dgm:t>
        <a:bodyPr/>
        <a:lstStyle/>
        <a:p>
          <a:endParaRPr lang="sk-SK" sz="900" b="0" i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0EF6561-A10A-4A46-99D2-D6C2328E8842}">
      <dgm:prSet phldrT="[Text]" custT="1"/>
      <dgm:spPr/>
      <dgm:t>
        <a:bodyPr/>
        <a:lstStyle/>
        <a:p>
          <a:r>
            <a:rPr lang="sk-SK" sz="900" b="1" i="0">
              <a:latin typeface="Calibri" panose="020F0502020204030204" pitchFamily="34" charset="0"/>
              <a:cs typeface="Calibri" panose="020F0502020204030204" pitchFamily="34" charset="0"/>
            </a:rPr>
            <a:t>Primátor mesta</a:t>
          </a:r>
        </a:p>
      </dgm:t>
    </dgm:pt>
    <dgm:pt modelId="{73C7073A-0727-F448-8D8A-B6E0016B259D}" type="parTrans" cxnId="{E12AF7D6-F946-9E48-AA91-03A5F3798FC9}">
      <dgm:prSet/>
      <dgm:spPr/>
      <dgm:t>
        <a:bodyPr/>
        <a:lstStyle/>
        <a:p>
          <a:endParaRPr lang="sk-SK" sz="900" b="0" i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28E3D58-CA3D-5B48-AD58-46A492E4B968}" type="sibTrans" cxnId="{E12AF7D6-F946-9E48-AA91-03A5F3798FC9}">
      <dgm:prSet/>
      <dgm:spPr/>
      <dgm:t>
        <a:bodyPr/>
        <a:lstStyle/>
        <a:p>
          <a:endParaRPr lang="sk-SK" sz="900" b="0" i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2CC286A-62C9-4948-BFD5-3D33FB095047}">
      <dgm:prSet custT="1"/>
      <dgm:spPr/>
      <dgm:t>
        <a:bodyPr/>
        <a:lstStyle/>
        <a:p>
          <a:r>
            <a:rPr lang="sk-SK" sz="900" b="1" i="0" dirty="0">
              <a:latin typeface="Calibri" panose="020F0502020204030204" pitchFamily="34" charset="0"/>
              <a:cs typeface="Calibri" panose="020F0502020204030204" pitchFamily="34" charset="0"/>
            </a:rPr>
            <a:t>Riadiaci výbor v zložení: </a:t>
          </a:r>
          <a:r>
            <a:rPr lang="sk-SK" sz="900" b="1" i="0" dirty="0" err="1">
              <a:latin typeface="Calibri" panose="020F0502020204030204" pitchFamily="34" charset="0"/>
              <a:cs typeface="Calibri" panose="020F0502020204030204" pitchFamily="34" charset="0"/>
            </a:rPr>
            <a:t>Garantka</a:t>
          </a:r>
          <a:r>
            <a:rPr lang="sk-SK" sz="900" b="1" i="0" dirty="0">
              <a:latin typeface="Calibri" panose="020F0502020204030204" pitchFamily="34" charset="0"/>
              <a:cs typeface="Calibri" panose="020F0502020204030204" pitchFamily="34" charset="0"/>
            </a:rPr>
            <a:t> KPSS </a:t>
          </a:r>
          <a:r>
            <a:rPr lang="sk-SK" sz="900" b="0" i="0" dirty="0">
              <a:latin typeface="Calibri" panose="020F0502020204030204" pitchFamily="34" charset="0"/>
              <a:cs typeface="Calibri" panose="020F0502020204030204" pitchFamily="34" charset="0"/>
            </a:rPr>
            <a:t>(Ing. Jarmila </a:t>
          </a:r>
          <a:r>
            <a:rPr lang="sk-SK" sz="900" b="0" i="0" dirty="0" err="1">
              <a:latin typeface="Calibri" panose="020F0502020204030204" pitchFamily="34" charset="0"/>
              <a:cs typeface="Calibri" panose="020F0502020204030204" pitchFamily="34" charset="0"/>
            </a:rPr>
            <a:t>Répasyová</a:t>
          </a:r>
          <a:r>
            <a:rPr lang="sk-SK" sz="900" b="0" i="0" dirty="0">
              <a:latin typeface="Calibri" panose="020F0502020204030204" pitchFamily="34" charset="0"/>
              <a:cs typeface="Calibri" panose="020F0502020204030204" pitchFamily="34" charset="0"/>
            </a:rPr>
            <a:t>); </a:t>
          </a:r>
          <a:r>
            <a:rPr lang="sk-SK" sz="900" b="1" i="0" dirty="0">
              <a:latin typeface="Calibri" panose="020F0502020204030204" pitchFamily="34" charset="0"/>
              <a:cs typeface="Calibri" panose="020F0502020204030204" pitchFamily="34" charset="0"/>
            </a:rPr>
            <a:t>Koordinátorka KPSS </a:t>
          </a:r>
          <a:r>
            <a:rPr lang="sk-SK" sz="900" b="0" i="0" dirty="0">
              <a:latin typeface="Calibri" panose="020F0502020204030204" pitchFamily="34" charset="0"/>
              <a:cs typeface="Calibri" panose="020F0502020204030204" pitchFamily="34" charset="0"/>
            </a:rPr>
            <a:t>(Mgr. Gabriela </a:t>
          </a:r>
          <a:r>
            <a:rPr lang="sk-SK" sz="900" b="0" i="0" dirty="0" err="1">
              <a:latin typeface="Calibri" panose="020F0502020204030204" pitchFamily="34" charset="0"/>
              <a:cs typeface="Calibri" panose="020F0502020204030204" pitchFamily="34" charset="0"/>
            </a:rPr>
            <a:t>Lócziová</a:t>
          </a:r>
          <a:r>
            <a:rPr lang="sk-SK" sz="900" b="0" i="0" dirty="0">
              <a:latin typeface="Calibri" panose="020F0502020204030204" pitchFamily="34" charset="0"/>
              <a:cs typeface="Calibri" panose="020F0502020204030204" pitchFamily="34" charset="0"/>
            </a:rPr>
            <a:t>); </a:t>
          </a:r>
          <a:r>
            <a:rPr lang="sk-SK" sz="900" b="1" i="0" dirty="0">
              <a:latin typeface="Calibri" panose="020F0502020204030204" pitchFamily="34" charset="0"/>
              <a:cs typeface="Calibri" panose="020F0502020204030204" pitchFamily="34" charset="0"/>
            </a:rPr>
            <a:t>Vedúci pracovných skupín</a:t>
          </a:r>
        </a:p>
      </dgm:t>
    </dgm:pt>
    <dgm:pt modelId="{33857D5F-EE56-CA4E-8B87-63D870F422B3}" type="parTrans" cxnId="{2FB476DE-1D8D-414C-991C-9BA8A2568078}">
      <dgm:prSet/>
      <dgm:spPr/>
      <dgm:t>
        <a:bodyPr/>
        <a:lstStyle/>
        <a:p>
          <a:endParaRPr lang="sk-SK" sz="900" b="0" i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3BF573-9E40-0F45-963E-31D84F69C620}" type="sibTrans" cxnId="{2FB476DE-1D8D-414C-991C-9BA8A2568078}">
      <dgm:prSet/>
      <dgm:spPr/>
      <dgm:t>
        <a:bodyPr/>
        <a:lstStyle/>
        <a:p>
          <a:endParaRPr lang="sk-SK" sz="900" b="0" i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D9234D-BF9C-2849-A697-BE38C904523F}">
      <dgm:prSet custT="1"/>
      <dgm:spPr/>
      <dgm:t>
        <a:bodyPr/>
        <a:lstStyle/>
        <a:p>
          <a:r>
            <a:rPr lang="sk-SK" sz="900" b="0" i="0">
              <a:latin typeface="Calibri" panose="020F0502020204030204" pitchFamily="34" charset="0"/>
              <a:cs typeface="Calibri" panose="020F0502020204030204" pitchFamily="34" charset="0"/>
            </a:rPr>
            <a:t>Pracovná skupina: </a:t>
          </a:r>
          <a:r>
            <a:rPr lang="sk-SK" sz="900" b="1" i="0">
              <a:latin typeface="Calibri" panose="020F0502020204030204" pitchFamily="34" charset="0"/>
              <a:cs typeface="Calibri" panose="020F0502020204030204" pitchFamily="34" charset="0"/>
            </a:rPr>
            <a:t>Seniori</a:t>
          </a:r>
        </a:p>
      </dgm:t>
    </dgm:pt>
    <dgm:pt modelId="{613E2366-E27F-F049-9629-AA9ABCA8BE66}" type="parTrans" cxnId="{38C0242F-D6AE-4A4B-AD0C-6239B9F43BBC}">
      <dgm:prSet/>
      <dgm:spPr/>
      <dgm:t>
        <a:bodyPr/>
        <a:lstStyle/>
        <a:p>
          <a:endParaRPr lang="sk-SK" sz="900" b="0" i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4F9429-40F4-F84B-9BB8-DE3C6BC44A7E}" type="sibTrans" cxnId="{38C0242F-D6AE-4A4B-AD0C-6239B9F43BBC}">
      <dgm:prSet/>
      <dgm:spPr/>
      <dgm:t>
        <a:bodyPr/>
        <a:lstStyle/>
        <a:p>
          <a:endParaRPr lang="sk-SK" sz="900" b="0" i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A9F411-F53F-354D-9A38-AC865E88A832}">
      <dgm:prSet custT="1"/>
      <dgm:spPr/>
      <dgm:t>
        <a:bodyPr/>
        <a:lstStyle/>
        <a:p>
          <a:r>
            <a:rPr lang="sk-SK" sz="900" b="0" i="0" dirty="0">
              <a:latin typeface="Calibri" panose="020F0502020204030204" pitchFamily="34" charset="0"/>
              <a:cs typeface="Calibri" panose="020F0502020204030204" pitchFamily="34" charset="0"/>
            </a:rPr>
            <a:t>Pracovná skupina:</a:t>
          </a:r>
          <a:r>
            <a:rPr lang="sk-SK" sz="900" b="1" i="0" dirty="0">
              <a:latin typeface="Calibri" panose="020F0502020204030204" pitchFamily="34" charset="0"/>
              <a:cs typeface="Calibri" panose="020F0502020204030204" pitchFamily="34" charset="0"/>
            </a:rPr>
            <a:t> Rodiny             s deťmi </a:t>
          </a:r>
        </a:p>
      </dgm:t>
    </dgm:pt>
    <dgm:pt modelId="{C8EC16EF-2CE5-D64A-BE6C-0F52FE21A05D}" type="parTrans" cxnId="{02B1A5D4-2890-9C4B-A351-666A3E90558F}">
      <dgm:prSet/>
      <dgm:spPr/>
      <dgm:t>
        <a:bodyPr/>
        <a:lstStyle/>
        <a:p>
          <a:endParaRPr lang="sk-SK" sz="900" b="0" i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8EC2F91-8356-914B-A401-44131269449F}" type="sibTrans" cxnId="{02B1A5D4-2890-9C4B-A351-666A3E90558F}">
      <dgm:prSet/>
      <dgm:spPr/>
      <dgm:t>
        <a:bodyPr/>
        <a:lstStyle/>
        <a:p>
          <a:endParaRPr lang="sk-SK" sz="900" b="0" i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5F20CAB-DE40-084F-BB5A-221CFAA446BD}">
      <dgm:prSet custT="1"/>
      <dgm:spPr/>
      <dgm:t>
        <a:bodyPr/>
        <a:lstStyle/>
        <a:p>
          <a:r>
            <a:rPr lang="sk-SK" sz="900" b="0" i="0" dirty="0">
              <a:latin typeface="Calibri" panose="020F0502020204030204" pitchFamily="34" charset="0"/>
              <a:cs typeface="Calibri" panose="020F0502020204030204" pitchFamily="34" charset="0"/>
            </a:rPr>
            <a:t>Pracovná skupina: </a:t>
          </a:r>
          <a:r>
            <a:rPr lang="sk-SK" sz="900" b="1" i="0" dirty="0">
              <a:latin typeface="Calibri" panose="020F0502020204030204" pitchFamily="34" charset="0"/>
              <a:cs typeface="Calibri" panose="020F0502020204030204" pitchFamily="34" charset="0"/>
            </a:rPr>
            <a:t>Osoby so zdravotným postihnutím</a:t>
          </a:r>
        </a:p>
      </dgm:t>
    </dgm:pt>
    <dgm:pt modelId="{0FF0E8F4-A9C5-434F-9865-B00E183F9772}" type="parTrans" cxnId="{69F11873-9880-754A-9CE2-B011C2D3B757}">
      <dgm:prSet/>
      <dgm:spPr/>
      <dgm:t>
        <a:bodyPr/>
        <a:lstStyle/>
        <a:p>
          <a:endParaRPr lang="sk-SK" sz="900" b="0" i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3DD6DC-E5F9-DF47-BB05-8C26AB241AC8}" type="sibTrans" cxnId="{69F11873-9880-754A-9CE2-B011C2D3B757}">
      <dgm:prSet/>
      <dgm:spPr/>
      <dgm:t>
        <a:bodyPr/>
        <a:lstStyle/>
        <a:p>
          <a:endParaRPr lang="sk-SK" sz="900" b="0" i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B7CB0E5-0C26-4E11-A0A6-AEE1599B853A}">
      <dgm:prSet custT="1"/>
      <dgm:spPr/>
      <dgm:t>
        <a:bodyPr/>
        <a:lstStyle/>
        <a:p>
          <a:r>
            <a:rPr lang="sk-SK" sz="900" b="1" i="0" dirty="0">
              <a:latin typeface="Calibri" panose="020F0502020204030204" pitchFamily="34" charset="0"/>
              <a:cs typeface="Calibri" panose="020F0502020204030204" pitchFamily="34" charset="0"/>
            </a:rPr>
            <a:t>Komisie </a:t>
          </a:r>
          <a:r>
            <a:rPr lang="sk-SK" sz="900" b="1" i="0" dirty="0" err="1">
              <a:latin typeface="Calibri" panose="020F0502020204030204" pitchFamily="34" charset="0"/>
              <a:cs typeface="Calibri" panose="020F0502020204030204" pitchFamily="34" charset="0"/>
            </a:rPr>
            <a:t>MsZ</a:t>
          </a:r>
          <a:r>
            <a:rPr lang="sk-SK" sz="900" b="1" i="0" dirty="0">
              <a:latin typeface="Calibri" panose="020F0502020204030204" pitchFamily="34" charset="0"/>
              <a:cs typeface="Calibri" panose="020F0502020204030204" pitchFamily="34" charset="0"/>
            </a:rPr>
            <a:t>:</a:t>
          </a:r>
          <a:r>
            <a:rPr lang="sk-SK" sz="900" b="0" i="0" dirty="0">
              <a:latin typeface="Calibri" panose="020F0502020204030204" pitchFamily="34" charset="0"/>
              <a:cs typeface="Calibri" panose="020F0502020204030204" pitchFamily="34" charset="0"/>
            </a:rPr>
            <a:t> Komisia sociálna a zdravotná </a:t>
          </a:r>
          <a:endParaRPr lang="sk-SK" sz="900" b="1" i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021C58E-DBD8-41CF-AAB7-95FE0E729BDB}" type="parTrans" cxnId="{C7B65C37-2AE3-423A-B8D4-4ABE01C1ADBE}">
      <dgm:prSet/>
      <dgm:spPr/>
      <dgm:t>
        <a:bodyPr/>
        <a:lstStyle/>
        <a:p>
          <a:endParaRPr lang="sk-SK" sz="9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9E56544-FB95-4FE2-B8AD-6B99B952403A}" type="sibTrans" cxnId="{C7B65C37-2AE3-423A-B8D4-4ABE01C1ADBE}">
      <dgm:prSet/>
      <dgm:spPr/>
      <dgm:t>
        <a:bodyPr/>
        <a:lstStyle/>
        <a:p>
          <a:endParaRPr lang="sk-SK" sz="9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84BAA0-8386-EF45-8771-75AF745695F4}">
      <dgm:prSet custT="1"/>
      <dgm:spPr/>
      <dgm:t>
        <a:bodyPr/>
        <a:lstStyle/>
        <a:p>
          <a:r>
            <a:rPr lang="sk-SK" sz="900" dirty="0">
              <a:latin typeface="Calibri" panose="020F0502020204030204" pitchFamily="34" charset="0"/>
              <a:cs typeface="Calibri" panose="020F0502020204030204" pitchFamily="34" charset="0"/>
            </a:rPr>
            <a:t>Pracovná skupina: </a:t>
          </a:r>
          <a:r>
            <a:rPr lang="sk-SK" sz="900" b="1" dirty="0">
              <a:latin typeface="Calibri" panose="020F0502020204030204" pitchFamily="34" charset="0"/>
              <a:cs typeface="Calibri" panose="020F0502020204030204" pitchFamily="34" charset="0"/>
            </a:rPr>
            <a:t>Osoby             v krízovej situácii </a:t>
          </a:r>
        </a:p>
      </dgm:t>
    </dgm:pt>
    <dgm:pt modelId="{FE21B576-57FF-094C-A251-70AAE9A05EFA}" type="parTrans" cxnId="{598EDEA0-1FAB-E74D-9A67-3CAF472DDDA3}">
      <dgm:prSet/>
      <dgm:spPr/>
      <dgm:t>
        <a:bodyPr/>
        <a:lstStyle/>
        <a:p>
          <a:endParaRPr lang="sk-SK"/>
        </a:p>
      </dgm:t>
    </dgm:pt>
    <dgm:pt modelId="{149F82F1-B21D-4540-9B99-F5C296150B14}" type="sibTrans" cxnId="{598EDEA0-1FAB-E74D-9A67-3CAF472DDDA3}">
      <dgm:prSet/>
      <dgm:spPr/>
      <dgm:t>
        <a:bodyPr/>
        <a:lstStyle/>
        <a:p>
          <a:endParaRPr lang="sk-SK"/>
        </a:p>
      </dgm:t>
    </dgm:pt>
    <dgm:pt modelId="{D303AE8B-5383-7546-AE61-F8E33EF3F933}" type="pres">
      <dgm:prSet presAssocID="{0399FA0C-8BA7-2442-AE2E-E041E3BA7A2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C55F498-F9D4-884B-B038-2D604886B3ED}" type="pres">
      <dgm:prSet presAssocID="{88770434-2E7B-F44D-BE2F-6720EB0CC38C}" presName="hierRoot1" presStyleCnt="0"/>
      <dgm:spPr/>
    </dgm:pt>
    <dgm:pt modelId="{05374FA7-F8FC-9E4C-8E75-3896EDF61E48}" type="pres">
      <dgm:prSet presAssocID="{88770434-2E7B-F44D-BE2F-6720EB0CC38C}" presName="composite" presStyleCnt="0"/>
      <dgm:spPr/>
    </dgm:pt>
    <dgm:pt modelId="{BCF28956-1C5A-C248-B9A5-B57D289E1184}" type="pres">
      <dgm:prSet presAssocID="{88770434-2E7B-F44D-BE2F-6720EB0CC38C}" presName="background" presStyleLbl="node0" presStyleIdx="0" presStyleCnt="2"/>
      <dgm:spPr>
        <a:solidFill>
          <a:schemeClr val="bg2">
            <a:lumMod val="90000"/>
          </a:schemeClr>
        </a:solidFill>
      </dgm:spPr>
    </dgm:pt>
    <dgm:pt modelId="{56946B0D-7D5F-AD41-B311-506BF4BB636C}" type="pres">
      <dgm:prSet presAssocID="{88770434-2E7B-F44D-BE2F-6720EB0CC38C}" presName="text" presStyleLbl="fgAcc0" presStyleIdx="0" presStyleCnt="2" custScaleX="205987" custScaleY="60319">
        <dgm:presLayoutVars>
          <dgm:chPref val="3"/>
        </dgm:presLayoutVars>
      </dgm:prSet>
      <dgm:spPr/>
    </dgm:pt>
    <dgm:pt modelId="{1AAAFAB7-CFD6-AB47-B486-2F188F395B55}" type="pres">
      <dgm:prSet presAssocID="{88770434-2E7B-F44D-BE2F-6720EB0CC38C}" presName="hierChild2" presStyleCnt="0"/>
      <dgm:spPr/>
    </dgm:pt>
    <dgm:pt modelId="{03B7684B-4703-CE45-8A70-8211B89ED5E7}" type="pres">
      <dgm:prSet presAssocID="{73C7073A-0727-F448-8D8A-B6E0016B259D}" presName="Name10" presStyleLbl="parChTrans1D2" presStyleIdx="0" presStyleCnt="1" custSzY="257161"/>
      <dgm:spPr/>
    </dgm:pt>
    <dgm:pt modelId="{915FAA62-45E0-9C49-90BA-4A8DE0831662}" type="pres">
      <dgm:prSet presAssocID="{A0EF6561-A10A-4A46-99D2-D6C2328E8842}" presName="hierRoot2" presStyleCnt="0"/>
      <dgm:spPr/>
    </dgm:pt>
    <dgm:pt modelId="{5F43C9E3-38AC-5E4F-AFF6-80B833B7DD61}" type="pres">
      <dgm:prSet presAssocID="{A0EF6561-A10A-4A46-99D2-D6C2328E8842}" presName="composite2" presStyleCnt="0"/>
      <dgm:spPr/>
    </dgm:pt>
    <dgm:pt modelId="{C6E87FAD-9850-094A-89F1-934E3B77D2A0}" type="pres">
      <dgm:prSet presAssocID="{A0EF6561-A10A-4A46-99D2-D6C2328E8842}" presName="background2" presStyleLbl="node2" presStyleIdx="0" presStyleCnt="1"/>
      <dgm:spPr>
        <a:solidFill>
          <a:schemeClr val="bg2">
            <a:lumMod val="90000"/>
          </a:schemeClr>
        </a:solidFill>
      </dgm:spPr>
    </dgm:pt>
    <dgm:pt modelId="{BA8A98FB-9A39-A246-B82E-C57C4EAC842E}" type="pres">
      <dgm:prSet presAssocID="{A0EF6561-A10A-4A46-99D2-D6C2328E8842}" presName="text2" presStyleLbl="fgAcc2" presStyleIdx="0" presStyleCnt="1" custScaleX="253974" custScaleY="60319">
        <dgm:presLayoutVars>
          <dgm:chPref val="3"/>
        </dgm:presLayoutVars>
      </dgm:prSet>
      <dgm:spPr/>
    </dgm:pt>
    <dgm:pt modelId="{BA737BC5-CFE9-4E44-99BA-86484F99931A}" type="pres">
      <dgm:prSet presAssocID="{A0EF6561-A10A-4A46-99D2-D6C2328E8842}" presName="hierChild3" presStyleCnt="0"/>
      <dgm:spPr/>
    </dgm:pt>
    <dgm:pt modelId="{E574D5C5-C232-7A4B-943A-2E45EDE5FC66}" type="pres">
      <dgm:prSet presAssocID="{33857D5F-EE56-CA4E-8B87-63D870F422B3}" presName="Name17" presStyleLbl="parChTrans1D3" presStyleIdx="0" presStyleCnt="1" custSzY="257161"/>
      <dgm:spPr/>
    </dgm:pt>
    <dgm:pt modelId="{B4E5FC1B-5FC2-6940-B6C2-C635AB4782FB}" type="pres">
      <dgm:prSet presAssocID="{E2CC286A-62C9-4948-BFD5-3D33FB095047}" presName="hierRoot3" presStyleCnt="0"/>
      <dgm:spPr/>
    </dgm:pt>
    <dgm:pt modelId="{ADBADEEA-22A5-7641-852C-830B67879066}" type="pres">
      <dgm:prSet presAssocID="{E2CC286A-62C9-4948-BFD5-3D33FB095047}" presName="composite3" presStyleCnt="0"/>
      <dgm:spPr/>
    </dgm:pt>
    <dgm:pt modelId="{95960F55-1EF5-1B43-82CB-567158CBA2CD}" type="pres">
      <dgm:prSet presAssocID="{E2CC286A-62C9-4948-BFD5-3D33FB095047}" presName="background3" presStyleLbl="node3" presStyleIdx="0" presStyleCnt="1"/>
      <dgm:spPr>
        <a:solidFill>
          <a:schemeClr val="bg2">
            <a:lumMod val="90000"/>
          </a:schemeClr>
        </a:solidFill>
      </dgm:spPr>
    </dgm:pt>
    <dgm:pt modelId="{98337D28-1F8C-9942-9062-C162CAE6946B}" type="pres">
      <dgm:prSet presAssocID="{E2CC286A-62C9-4948-BFD5-3D33FB095047}" presName="text3" presStyleLbl="fgAcc3" presStyleIdx="0" presStyleCnt="1" custScaleX="217886" custScaleY="88382" custLinFactNeighborX="-2933" custLinFactNeighborY="-758">
        <dgm:presLayoutVars>
          <dgm:chPref val="3"/>
        </dgm:presLayoutVars>
      </dgm:prSet>
      <dgm:spPr/>
    </dgm:pt>
    <dgm:pt modelId="{E24A4E50-DAFD-A842-853A-1EC379A0F948}" type="pres">
      <dgm:prSet presAssocID="{E2CC286A-62C9-4948-BFD5-3D33FB095047}" presName="hierChild4" presStyleCnt="0"/>
      <dgm:spPr/>
    </dgm:pt>
    <dgm:pt modelId="{0542A85F-2005-4E47-B8D0-CA9C6E0BB647}" type="pres">
      <dgm:prSet presAssocID="{613E2366-E27F-F049-9629-AA9ABCA8BE66}" presName="Name23" presStyleLbl="parChTrans1D4" presStyleIdx="0" presStyleCnt="4" custSzY="257161"/>
      <dgm:spPr/>
    </dgm:pt>
    <dgm:pt modelId="{660C7EB5-B249-4F4C-9405-F30249F564FB}" type="pres">
      <dgm:prSet presAssocID="{8AD9234D-BF9C-2849-A697-BE38C904523F}" presName="hierRoot4" presStyleCnt="0"/>
      <dgm:spPr/>
    </dgm:pt>
    <dgm:pt modelId="{1ED02617-98C3-8840-B047-79A26CF3722D}" type="pres">
      <dgm:prSet presAssocID="{8AD9234D-BF9C-2849-A697-BE38C904523F}" presName="composite4" presStyleCnt="0"/>
      <dgm:spPr/>
    </dgm:pt>
    <dgm:pt modelId="{B9DD9C7E-ED0F-8844-BC3E-8AB404DAE5C7}" type="pres">
      <dgm:prSet presAssocID="{8AD9234D-BF9C-2849-A697-BE38C904523F}" presName="background4" presStyleLbl="node4" presStyleIdx="0" presStyleCnt="4"/>
      <dgm:spPr>
        <a:solidFill>
          <a:schemeClr val="tx2">
            <a:lumMod val="50000"/>
            <a:lumOff val="50000"/>
          </a:schemeClr>
        </a:solidFill>
      </dgm:spPr>
    </dgm:pt>
    <dgm:pt modelId="{A0B0EF0B-9FF1-7C4C-A811-58B41328B161}" type="pres">
      <dgm:prSet presAssocID="{8AD9234D-BF9C-2849-A697-BE38C904523F}" presName="text4" presStyleLbl="fgAcc4" presStyleIdx="0" presStyleCnt="4" custScaleX="111279" custScaleY="94734" custLinFactNeighborY="21073">
        <dgm:presLayoutVars>
          <dgm:chPref val="3"/>
        </dgm:presLayoutVars>
      </dgm:prSet>
      <dgm:spPr/>
    </dgm:pt>
    <dgm:pt modelId="{6A1F120B-D11F-E942-ADC5-E87916347C09}" type="pres">
      <dgm:prSet presAssocID="{8AD9234D-BF9C-2849-A697-BE38C904523F}" presName="hierChild5" presStyleCnt="0"/>
      <dgm:spPr/>
    </dgm:pt>
    <dgm:pt modelId="{7BC99B3F-87B6-A349-8039-C06E8C04362D}" type="pres">
      <dgm:prSet presAssocID="{C8EC16EF-2CE5-D64A-BE6C-0F52FE21A05D}" presName="Name23" presStyleLbl="parChTrans1D4" presStyleIdx="1" presStyleCnt="4" custSzY="257161"/>
      <dgm:spPr/>
    </dgm:pt>
    <dgm:pt modelId="{464F21D0-274B-5B4E-AFF8-83E128CC7C02}" type="pres">
      <dgm:prSet presAssocID="{D0A9F411-F53F-354D-9A38-AC865E88A832}" presName="hierRoot4" presStyleCnt="0"/>
      <dgm:spPr/>
    </dgm:pt>
    <dgm:pt modelId="{4161C757-4166-8B43-B635-D939D6BBEE14}" type="pres">
      <dgm:prSet presAssocID="{D0A9F411-F53F-354D-9A38-AC865E88A832}" presName="composite4" presStyleCnt="0"/>
      <dgm:spPr/>
    </dgm:pt>
    <dgm:pt modelId="{AB0034DA-53AB-EC45-9610-B85CE141F95A}" type="pres">
      <dgm:prSet presAssocID="{D0A9F411-F53F-354D-9A38-AC865E88A832}" presName="background4" presStyleLbl="node4" presStyleIdx="1" presStyleCnt="4"/>
      <dgm:spPr>
        <a:solidFill>
          <a:schemeClr val="accent6"/>
        </a:solidFill>
      </dgm:spPr>
    </dgm:pt>
    <dgm:pt modelId="{B4CB0331-67D7-784F-837F-D719BBFF32A0}" type="pres">
      <dgm:prSet presAssocID="{D0A9F411-F53F-354D-9A38-AC865E88A832}" presName="text4" presStyleLbl="fgAcc4" presStyleIdx="1" presStyleCnt="4" custScaleX="101247" custScaleY="97562" custLinFactNeighborY="20069">
        <dgm:presLayoutVars>
          <dgm:chPref val="3"/>
        </dgm:presLayoutVars>
      </dgm:prSet>
      <dgm:spPr/>
    </dgm:pt>
    <dgm:pt modelId="{1B60F235-0507-CD43-A9B9-F760177DF45F}" type="pres">
      <dgm:prSet presAssocID="{D0A9F411-F53F-354D-9A38-AC865E88A832}" presName="hierChild5" presStyleCnt="0"/>
      <dgm:spPr/>
    </dgm:pt>
    <dgm:pt modelId="{4FD8EE7F-C9CC-EA4C-A6B5-3E51449C8A45}" type="pres">
      <dgm:prSet presAssocID="{0FF0E8F4-A9C5-434F-9865-B00E183F9772}" presName="Name23" presStyleLbl="parChTrans1D4" presStyleIdx="2" presStyleCnt="4" custSzY="257161"/>
      <dgm:spPr/>
    </dgm:pt>
    <dgm:pt modelId="{C8E47B5A-04C8-884A-8B9D-A2BA5D0B5C81}" type="pres">
      <dgm:prSet presAssocID="{C5F20CAB-DE40-084F-BB5A-221CFAA446BD}" presName="hierRoot4" presStyleCnt="0"/>
      <dgm:spPr/>
    </dgm:pt>
    <dgm:pt modelId="{8E5BC059-BC06-C449-B6E5-646409A96B5D}" type="pres">
      <dgm:prSet presAssocID="{C5F20CAB-DE40-084F-BB5A-221CFAA446BD}" presName="composite4" presStyleCnt="0"/>
      <dgm:spPr/>
    </dgm:pt>
    <dgm:pt modelId="{C96882D0-EFAF-B84D-B365-2C9003B023CD}" type="pres">
      <dgm:prSet presAssocID="{C5F20CAB-DE40-084F-BB5A-221CFAA446BD}" presName="background4" presStyleLbl="node4" presStyleIdx="2" presStyleCnt="4"/>
      <dgm:spPr>
        <a:solidFill>
          <a:schemeClr val="accent2"/>
        </a:solidFill>
      </dgm:spPr>
    </dgm:pt>
    <dgm:pt modelId="{9CFFB64A-B68F-6145-A9F4-9318BB9FAEBC}" type="pres">
      <dgm:prSet presAssocID="{C5F20CAB-DE40-084F-BB5A-221CFAA446BD}" presName="text4" presStyleLbl="fgAcc4" presStyleIdx="2" presStyleCnt="4" custScaleX="100240" custScaleY="88424" custLinFactNeighborX="1274" custLinFactNeighborY="20069">
        <dgm:presLayoutVars>
          <dgm:chPref val="3"/>
        </dgm:presLayoutVars>
      </dgm:prSet>
      <dgm:spPr/>
    </dgm:pt>
    <dgm:pt modelId="{9D6DB436-2E72-F547-9B72-00921C017793}" type="pres">
      <dgm:prSet presAssocID="{C5F20CAB-DE40-084F-BB5A-221CFAA446BD}" presName="hierChild5" presStyleCnt="0"/>
      <dgm:spPr/>
    </dgm:pt>
    <dgm:pt modelId="{48DBDAD2-F189-9B4B-AFCF-CD01332F35E2}" type="pres">
      <dgm:prSet presAssocID="{FE21B576-57FF-094C-A251-70AAE9A05EFA}" presName="Name23" presStyleLbl="parChTrans1D4" presStyleIdx="3" presStyleCnt="4"/>
      <dgm:spPr/>
    </dgm:pt>
    <dgm:pt modelId="{A05FCFF7-9BF7-014C-9A16-4EE921D8BA1B}" type="pres">
      <dgm:prSet presAssocID="{1384BAA0-8386-EF45-8771-75AF745695F4}" presName="hierRoot4" presStyleCnt="0"/>
      <dgm:spPr/>
    </dgm:pt>
    <dgm:pt modelId="{99898468-DF1C-6B4C-91AF-08F9CEB32725}" type="pres">
      <dgm:prSet presAssocID="{1384BAA0-8386-EF45-8771-75AF745695F4}" presName="composite4" presStyleCnt="0"/>
      <dgm:spPr/>
    </dgm:pt>
    <dgm:pt modelId="{4FF135D4-2444-6645-A23B-62A025C95F4D}" type="pres">
      <dgm:prSet presAssocID="{1384BAA0-8386-EF45-8771-75AF745695F4}" presName="background4" presStyleLbl="node4" presStyleIdx="3" presStyleCnt="4"/>
      <dgm:spPr/>
    </dgm:pt>
    <dgm:pt modelId="{087F8A07-0DCD-5649-A946-177F9FE78758}" type="pres">
      <dgm:prSet presAssocID="{1384BAA0-8386-EF45-8771-75AF745695F4}" presName="text4" presStyleLbl="fgAcc4" presStyleIdx="3" presStyleCnt="4" custLinFactNeighborX="3013" custLinFactNeighborY="18468">
        <dgm:presLayoutVars>
          <dgm:chPref val="3"/>
        </dgm:presLayoutVars>
      </dgm:prSet>
      <dgm:spPr/>
    </dgm:pt>
    <dgm:pt modelId="{B019A5A7-C23A-134E-A509-801D0B4A21E4}" type="pres">
      <dgm:prSet presAssocID="{1384BAA0-8386-EF45-8771-75AF745695F4}" presName="hierChild5" presStyleCnt="0"/>
      <dgm:spPr/>
    </dgm:pt>
    <dgm:pt modelId="{217BC3A6-836C-42FE-9110-DBC083C44356}" type="pres">
      <dgm:prSet presAssocID="{DB7CB0E5-0C26-4E11-A0A6-AEE1599B853A}" presName="hierRoot1" presStyleCnt="0"/>
      <dgm:spPr/>
    </dgm:pt>
    <dgm:pt modelId="{DE956BE2-B8B0-4861-B0FE-AA7376B30003}" type="pres">
      <dgm:prSet presAssocID="{DB7CB0E5-0C26-4E11-A0A6-AEE1599B853A}" presName="composite" presStyleCnt="0"/>
      <dgm:spPr/>
    </dgm:pt>
    <dgm:pt modelId="{377FC965-8F6E-45CE-B5D8-5A54C2D41225}" type="pres">
      <dgm:prSet presAssocID="{DB7CB0E5-0C26-4E11-A0A6-AEE1599B853A}" presName="background" presStyleLbl="node0" presStyleIdx="1" presStyleCnt="2"/>
      <dgm:spPr>
        <a:solidFill>
          <a:schemeClr val="bg2"/>
        </a:solidFill>
      </dgm:spPr>
    </dgm:pt>
    <dgm:pt modelId="{83C92E50-5E0E-45C6-AC0E-259063EB8B1F}" type="pres">
      <dgm:prSet presAssocID="{DB7CB0E5-0C26-4E11-A0A6-AEE1599B853A}" presName="text" presStyleLbl="fgAcc0" presStyleIdx="1" presStyleCnt="2" custScaleY="126145" custLinFactNeighborX="-6587" custLinFactNeighborY="-1515">
        <dgm:presLayoutVars>
          <dgm:chPref val="3"/>
        </dgm:presLayoutVars>
      </dgm:prSet>
      <dgm:spPr/>
    </dgm:pt>
    <dgm:pt modelId="{8856EC0D-6D8A-46A3-BDD3-5E8CF5D93302}" type="pres">
      <dgm:prSet presAssocID="{DB7CB0E5-0C26-4E11-A0A6-AEE1599B853A}" presName="hierChild2" presStyleCnt="0"/>
      <dgm:spPr/>
    </dgm:pt>
  </dgm:ptLst>
  <dgm:cxnLst>
    <dgm:cxn modelId="{33EAE507-AED7-1640-BD2D-159D19E167BD}" type="presOf" srcId="{C8EC16EF-2CE5-D64A-BE6C-0F52FE21A05D}" destId="{7BC99B3F-87B6-A349-8039-C06E8C04362D}" srcOrd="0" destOrd="0" presId="urn:microsoft.com/office/officeart/2005/8/layout/hierarchy1"/>
    <dgm:cxn modelId="{C3127324-6CAD-744C-BA0C-1D8419B21E81}" type="presOf" srcId="{88770434-2E7B-F44D-BE2F-6720EB0CC38C}" destId="{56946B0D-7D5F-AD41-B311-506BF4BB636C}" srcOrd="0" destOrd="0" presId="urn:microsoft.com/office/officeart/2005/8/layout/hierarchy1"/>
    <dgm:cxn modelId="{38C0242F-D6AE-4A4B-AD0C-6239B9F43BBC}" srcId="{E2CC286A-62C9-4948-BFD5-3D33FB095047}" destId="{8AD9234D-BF9C-2849-A697-BE38C904523F}" srcOrd="0" destOrd="0" parTransId="{613E2366-E27F-F049-9629-AA9ABCA8BE66}" sibTransId="{F14F9429-40F4-F84B-9BB8-DE3C6BC44A7E}"/>
    <dgm:cxn modelId="{C7B65C37-2AE3-423A-B8D4-4ABE01C1ADBE}" srcId="{0399FA0C-8BA7-2442-AE2E-E041E3BA7A23}" destId="{DB7CB0E5-0C26-4E11-A0A6-AEE1599B853A}" srcOrd="1" destOrd="0" parTransId="{2021C58E-DBD8-41CF-AAB7-95FE0E729BDB}" sibTransId="{C9E56544-FB95-4FE2-B8AD-6B99B952403A}"/>
    <dgm:cxn modelId="{27530D47-55F0-4251-AC8A-E01449EDFED4}" type="presOf" srcId="{DB7CB0E5-0C26-4E11-A0A6-AEE1599B853A}" destId="{83C92E50-5E0E-45C6-AC0E-259063EB8B1F}" srcOrd="0" destOrd="0" presId="urn:microsoft.com/office/officeart/2005/8/layout/hierarchy1"/>
    <dgm:cxn modelId="{69F11873-9880-754A-9CE2-B011C2D3B757}" srcId="{E2CC286A-62C9-4948-BFD5-3D33FB095047}" destId="{C5F20CAB-DE40-084F-BB5A-221CFAA446BD}" srcOrd="2" destOrd="0" parTransId="{0FF0E8F4-A9C5-434F-9865-B00E183F9772}" sibTransId="{AC3DD6DC-E5F9-DF47-BB05-8C26AB241AC8}"/>
    <dgm:cxn modelId="{CCEE8D80-7512-F848-9043-A45270CE039B}" type="presOf" srcId="{0399FA0C-8BA7-2442-AE2E-E041E3BA7A23}" destId="{D303AE8B-5383-7546-AE61-F8E33EF3F933}" srcOrd="0" destOrd="0" presId="urn:microsoft.com/office/officeart/2005/8/layout/hierarchy1"/>
    <dgm:cxn modelId="{5A9D2C8A-F03D-E049-8506-4DA4D6B02674}" type="presOf" srcId="{1384BAA0-8386-EF45-8771-75AF745695F4}" destId="{087F8A07-0DCD-5649-A946-177F9FE78758}" srcOrd="0" destOrd="0" presId="urn:microsoft.com/office/officeart/2005/8/layout/hierarchy1"/>
    <dgm:cxn modelId="{705BB28B-2130-6A46-A652-2521FFB153D8}" type="presOf" srcId="{33857D5F-EE56-CA4E-8B87-63D870F422B3}" destId="{E574D5C5-C232-7A4B-943A-2E45EDE5FC66}" srcOrd="0" destOrd="0" presId="urn:microsoft.com/office/officeart/2005/8/layout/hierarchy1"/>
    <dgm:cxn modelId="{96C66F90-793F-0A4B-A281-3AFF427423CC}" type="presOf" srcId="{8AD9234D-BF9C-2849-A697-BE38C904523F}" destId="{A0B0EF0B-9FF1-7C4C-A811-58B41328B161}" srcOrd="0" destOrd="0" presId="urn:microsoft.com/office/officeart/2005/8/layout/hierarchy1"/>
    <dgm:cxn modelId="{A4866893-0C4D-B846-8291-D89E6AB3E2B8}" type="presOf" srcId="{73C7073A-0727-F448-8D8A-B6E0016B259D}" destId="{03B7684B-4703-CE45-8A70-8211B89ED5E7}" srcOrd="0" destOrd="0" presId="urn:microsoft.com/office/officeart/2005/8/layout/hierarchy1"/>
    <dgm:cxn modelId="{DE0CEC9F-BEBE-D54F-8310-C23E7C06E49A}" type="presOf" srcId="{D0A9F411-F53F-354D-9A38-AC865E88A832}" destId="{B4CB0331-67D7-784F-837F-D719BBFF32A0}" srcOrd="0" destOrd="0" presId="urn:microsoft.com/office/officeart/2005/8/layout/hierarchy1"/>
    <dgm:cxn modelId="{598EDEA0-1FAB-E74D-9A67-3CAF472DDDA3}" srcId="{E2CC286A-62C9-4948-BFD5-3D33FB095047}" destId="{1384BAA0-8386-EF45-8771-75AF745695F4}" srcOrd="3" destOrd="0" parTransId="{FE21B576-57FF-094C-A251-70AAE9A05EFA}" sibTransId="{149F82F1-B21D-4540-9B99-F5C296150B14}"/>
    <dgm:cxn modelId="{FE6B5FA8-EC62-394A-90F0-112E7AB31A32}" type="presOf" srcId="{613E2366-E27F-F049-9629-AA9ABCA8BE66}" destId="{0542A85F-2005-4E47-B8D0-CA9C6E0BB647}" srcOrd="0" destOrd="0" presId="urn:microsoft.com/office/officeart/2005/8/layout/hierarchy1"/>
    <dgm:cxn modelId="{BCD17BBD-8185-8841-822B-E713A1A2C114}" type="presOf" srcId="{E2CC286A-62C9-4948-BFD5-3D33FB095047}" destId="{98337D28-1F8C-9942-9062-C162CAE6946B}" srcOrd="0" destOrd="0" presId="urn:microsoft.com/office/officeart/2005/8/layout/hierarchy1"/>
    <dgm:cxn modelId="{02B1A5D4-2890-9C4B-A351-666A3E90558F}" srcId="{E2CC286A-62C9-4948-BFD5-3D33FB095047}" destId="{D0A9F411-F53F-354D-9A38-AC865E88A832}" srcOrd="1" destOrd="0" parTransId="{C8EC16EF-2CE5-D64A-BE6C-0F52FE21A05D}" sibTransId="{F8EC2F91-8356-914B-A401-44131269449F}"/>
    <dgm:cxn modelId="{E12AF7D6-F946-9E48-AA91-03A5F3798FC9}" srcId="{88770434-2E7B-F44D-BE2F-6720EB0CC38C}" destId="{A0EF6561-A10A-4A46-99D2-D6C2328E8842}" srcOrd="0" destOrd="0" parTransId="{73C7073A-0727-F448-8D8A-B6E0016B259D}" sibTransId="{528E3D58-CA3D-5B48-AD58-46A492E4B968}"/>
    <dgm:cxn modelId="{961C6ED9-44F3-5244-983D-3579EC0F1CAA}" type="presOf" srcId="{A0EF6561-A10A-4A46-99D2-D6C2328E8842}" destId="{BA8A98FB-9A39-A246-B82E-C57C4EAC842E}" srcOrd="0" destOrd="0" presId="urn:microsoft.com/office/officeart/2005/8/layout/hierarchy1"/>
    <dgm:cxn modelId="{D5FC2DDD-8BEB-0E4C-8E62-75647FFE4F88}" type="presOf" srcId="{0FF0E8F4-A9C5-434F-9865-B00E183F9772}" destId="{4FD8EE7F-C9CC-EA4C-A6B5-3E51449C8A45}" srcOrd="0" destOrd="0" presId="urn:microsoft.com/office/officeart/2005/8/layout/hierarchy1"/>
    <dgm:cxn modelId="{2FB476DE-1D8D-414C-991C-9BA8A2568078}" srcId="{A0EF6561-A10A-4A46-99D2-D6C2328E8842}" destId="{E2CC286A-62C9-4948-BFD5-3D33FB095047}" srcOrd="0" destOrd="0" parTransId="{33857D5F-EE56-CA4E-8B87-63D870F422B3}" sibTransId="{E73BF573-9E40-0F45-963E-31D84F69C620}"/>
    <dgm:cxn modelId="{DE9623E1-6367-0B4A-8BFE-184D2B26B4BD}" type="presOf" srcId="{FE21B576-57FF-094C-A251-70AAE9A05EFA}" destId="{48DBDAD2-F189-9B4B-AFCF-CD01332F35E2}" srcOrd="0" destOrd="0" presId="urn:microsoft.com/office/officeart/2005/8/layout/hierarchy1"/>
    <dgm:cxn modelId="{2BD82DF0-3541-134A-AD09-381C5B349808}" srcId="{0399FA0C-8BA7-2442-AE2E-E041E3BA7A23}" destId="{88770434-2E7B-F44D-BE2F-6720EB0CC38C}" srcOrd="0" destOrd="0" parTransId="{9504CD4E-0E64-3A4A-BE83-76E4B9BAA687}" sibTransId="{F6FEFD88-64DA-1041-82E0-AABBC23AFE60}"/>
    <dgm:cxn modelId="{1F2C6AF1-4180-7543-A0C0-CC1D4A6D61F1}" type="presOf" srcId="{C5F20CAB-DE40-084F-BB5A-221CFAA446BD}" destId="{9CFFB64A-B68F-6145-A9F4-9318BB9FAEBC}" srcOrd="0" destOrd="0" presId="urn:microsoft.com/office/officeart/2005/8/layout/hierarchy1"/>
    <dgm:cxn modelId="{F807AB8C-75B5-EA49-92EF-8F74A25A9325}" type="presParOf" srcId="{D303AE8B-5383-7546-AE61-F8E33EF3F933}" destId="{3C55F498-F9D4-884B-B038-2D604886B3ED}" srcOrd="0" destOrd="0" presId="urn:microsoft.com/office/officeart/2005/8/layout/hierarchy1"/>
    <dgm:cxn modelId="{B7B830FE-8DDA-DC4C-8E82-22818A952AC4}" type="presParOf" srcId="{3C55F498-F9D4-884B-B038-2D604886B3ED}" destId="{05374FA7-F8FC-9E4C-8E75-3896EDF61E48}" srcOrd="0" destOrd="0" presId="urn:microsoft.com/office/officeart/2005/8/layout/hierarchy1"/>
    <dgm:cxn modelId="{4C2208F5-5B3B-7B4F-8BB6-2D52CF66447B}" type="presParOf" srcId="{05374FA7-F8FC-9E4C-8E75-3896EDF61E48}" destId="{BCF28956-1C5A-C248-B9A5-B57D289E1184}" srcOrd="0" destOrd="0" presId="urn:microsoft.com/office/officeart/2005/8/layout/hierarchy1"/>
    <dgm:cxn modelId="{D2743A99-0165-1340-A416-E8A4F63CC533}" type="presParOf" srcId="{05374FA7-F8FC-9E4C-8E75-3896EDF61E48}" destId="{56946B0D-7D5F-AD41-B311-506BF4BB636C}" srcOrd="1" destOrd="0" presId="urn:microsoft.com/office/officeart/2005/8/layout/hierarchy1"/>
    <dgm:cxn modelId="{3EA4EFB3-BD04-AE42-95B1-6CAA087FF8C1}" type="presParOf" srcId="{3C55F498-F9D4-884B-B038-2D604886B3ED}" destId="{1AAAFAB7-CFD6-AB47-B486-2F188F395B55}" srcOrd="1" destOrd="0" presId="urn:microsoft.com/office/officeart/2005/8/layout/hierarchy1"/>
    <dgm:cxn modelId="{21A34F30-51AD-5F40-BC9E-63AB518FDD6D}" type="presParOf" srcId="{1AAAFAB7-CFD6-AB47-B486-2F188F395B55}" destId="{03B7684B-4703-CE45-8A70-8211B89ED5E7}" srcOrd="0" destOrd="0" presId="urn:microsoft.com/office/officeart/2005/8/layout/hierarchy1"/>
    <dgm:cxn modelId="{886FF6CE-A17B-D44D-80E9-0FBA85E3A066}" type="presParOf" srcId="{1AAAFAB7-CFD6-AB47-B486-2F188F395B55}" destId="{915FAA62-45E0-9C49-90BA-4A8DE0831662}" srcOrd="1" destOrd="0" presId="urn:microsoft.com/office/officeart/2005/8/layout/hierarchy1"/>
    <dgm:cxn modelId="{F731BBF2-6B37-A249-A057-ED0ABFA695FE}" type="presParOf" srcId="{915FAA62-45E0-9C49-90BA-4A8DE0831662}" destId="{5F43C9E3-38AC-5E4F-AFF6-80B833B7DD61}" srcOrd="0" destOrd="0" presId="urn:microsoft.com/office/officeart/2005/8/layout/hierarchy1"/>
    <dgm:cxn modelId="{1FB57E56-754F-C04F-AA0D-07E4C6E80131}" type="presParOf" srcId="{5F43C9E3-38AC-5E4F-AFF6-80B833B7DD61}" destId="{C6E87FAD-9850-094A-89F1-934E3B77D2A0}" srcOrd="0" destOrd="0" presId="urn:microsoft.com/office/officeart/2005/8/layout/hierarchy1"/>
    <dgm:cxn modelId="{F89916EC-3E8F-D44D-B923-4B0256004BAB}" type="presParOf" srcId="{5F43C9E3-38AC-5E4F-AFF6-80B833B7DD61}" destId="{BA8A98FB-9A39-A246-B82E-C57C4EAC842E}" srcOrd="1" destOrd="0" presId="urn:microsoft.com/office/officeart/2005/8/layout/hierarchy1"/>
    <dgm:cxn modelId="{56C7D3DE-F53D-EB49-B6C9-59DCFC0FE536}" type="presParOf" srcId="{915FAA62-45E0-9C49-90BA-4A8DE0831662}" destId="{BA737BC5-CFE9-4E44-99BA-86484F99931A}" srcOrd="1" destOrd="0" presId="urn:microsoft.com/office/officeart/2005/8/layout/hierarchy1"/>
    <dgm:cxn modelId="{A18DFCF2-DE60-8649-8F6A-77BAFA088D49}" type="presParOf" srcId="{BA737BC5-CFE9-4E44-99BA-86484F99931A}" destId="{E574D5C5-C232-7A4B-943A-2E45EDE5FC66}" srcOrd="0" destOrd="0" presId="urn:microsoft.com/office/officeart/2005/8/layout/hierarchy1"/>
    <dgm:cxn modelId="{E582F081-AABC-8342-A1DD-03631A11EF7D}" type="presParOf" srcId="{BA737BC5-CFE9-4E44-99BA-86484F99931A}" destId="{B4E5FC1B-5FC2-6940-B6C2-C635AB4782FB}" srcOrd="1" destOrd="0" presId="urn:microsoft.com/office/officeart/2005/8/layout/hierarchy1"/>
    <dgm:cxn modelId="{5965529A-FAC4-194D-A037-ED9AF9F1EE33}" type="presParOf" srcId="{B4E5FC1B-5FC2-6940-B6C2-C635AB4782FB}" destId="{ADBADEEA-22A5-7641-852C-830B67879066}" srcOrd="0" destOrd="0" presId="urn:microsoft.com/office/officeart/2005/8/layout/hierarchy1"/>
    <dgm:cxn modelId="{B6B8E8A9-25B7-2C4C-94FC-9D28ACC1516C}" type="presParOf" srcId="{ADBADEEA-22A5-7641-852C-830B67879066}" destId="{95960F55-1EF5-1B43-82CB-567158CBA2CD}" srcOrd="0" destOrd="0" presId="urn:microsoft.com/office/officeart/2005/8/layout/hierarchy1"/>
    <dgm:cxn modelId="{A70BD97A-088E-904D-8CF4-87245B73A085}" type="presParOf" srcId="{ADBADEEA-22A5-7641-852C-830B67879066}" destId="{98337D28-1F8C-9942-9062-C162CAE6946B}" srcOrd="1" destOrd="0" presId="urn:microsoft.com/office/officeart/2005/8/layout/hierarchy1"/>
    <dgm:cxn modelId="{A13A3179-6031-9A46-B83D-EDFE54525135}" type="presParOf" srcId="{B4E5FC1B-5FC2-6940-B6C2-C635AB4782FB}" destId="{E24A4E50-DAFD-A842-853A-1EC379A0F948}" srcOrd="1" destOrd="0" presId="urn:microsoft.com/office/officeart/2005/8/layout/hierarchy1"/>
    <dgm:cxn modelId="{B41955A1-3E8A-8443-BC28-7BFE478C7D7B}" type="presParOf" srcId="{E24A4E50-DAFD-A842-853A-1EC379A0F948}" destId="{0542A85F-2005-4E47-B8D0-CA9C6E0BB647}" srcOrd="0" destOrd="0" presId="urn:microsoft.com/office/officeart/2005/8/layout/hierarchy1"/>
    <dgm:cxn modelId="{775D83A7-F170-2B40-9271-3BA48F429C57}" type="presParOf" srcId="{E24A4E50-DAFD-A842-853A-1EC379A0F948}" destId="{660C7EB5-B249-4F4C-9405-F30249F564FB}" srcOrd="1" destOrd="0" presId="urn:microsoft.com/office/officeart/2005/8/layout/hierarchy1"/>
    <dgm:cxn modelId="{356D1E69-6291-644A-9DF4-A4C362D1E3E8}" type="presParOf" srcId="{660C7EB5-B249-4F4C-9405-F30249F564FB}" destId="{1ED02617-98C3-8840-B047-79A26CF3722D}" srcOrd="0" destOrd="0" presId="urn:microsoft.com/office/officeart/2005/8/layout/hierarchy1"/>
    <dgm:cxn modelId="{79F20F15-4648-324A-966C-B8BDEBDDEACB}" type="presParOf" srcId="{1ED02617-98C3-8840-B047-79A26CF3722D}" destId="{B9DD9C7E-ED0F-8844-BC3E-8AB404DAE5C7}" srcOrd="0" destOrd="0" presId="urn:microsoft.com/office/officeart/2005/8/layout/hierarchy1"/>
    <dgm:cxn modelId="{48D52ABD-336D-5B48-87F2-15DAC34E181D}" type="presParOf" srcId="{1ED02617-98C3-8840-B047-79A26CF3722D}" destId="{A0B0EF0B-9FF1-7C4C-A811-58B41328B161}" srcOrd="1" destOrd="0" presId="urn:microsoft.com/office/officeart/2005/8/layout/hierarchy1"/>
    <dgm:cxn modelId="{B9536CC0-A2D0-9B4A-9074-945311666C9F}" type="presParOf" srcId="{660C7EB5-B249-4F4C-9405-F30249F564FB}" destId="{6A1F120B-D11F-E942-ADC5-E87916347C09}" srcOrd="1" destOrd="0" presId="urn:microsoft.com/office/officeart/2005/8/layout/hierarchy1"/>
    <dgm:cxn modelId="{C5EC3D7F-0E7A-AB43-B212-C6EF4A3F397A}" type="presParOf" srcId="{E24A4E50-DAFD-A842-853A-1EC379A0F948}" destId="{7BC99B3F-87B6-A349-8039-C06E8C04362D}" srcOrd="2" destOrd="0" presId="urn:microsoft.com/office/officeart/2005/8/layout/hierarchy1"/>
    <dgm:cxn modelId="{CD4B16DF-EC86-C245-A309-AB70E206B293}" type="presParOf" srcId="{E24A4E50-DAFD-A842-853A-1EC379A0F948}" destId="{464F21D0-274B-5B4E-AFF8-83E128CC7C02}" srcOrd="3" destOrd="0" presId="urn:microsoft.com/office/officeart/2005/8/layout/hierarchy1"/>
    <dgm:cxn modelId="{F8F8E70F-5BFF-F846-9011-907C54AABDA1}" type="presParOf" srcId="{464F21D0-274B-5B4E-AFF8-83E128CC7C02}" destId="{4161C757-4166-8B43-B635-D939D6BBEE14}" srcOrd="0" destOrd="0" presId="urn:microsoft.com/office/officeart/2005/8/layout/hierarchy1"/>
    <dgm:cxn modelId="{A78CF7AC-6C45-7D4E-A124-7CF0E1B84A19}" type="presParOf" srcId="{4161C757-4166-8B43-B635-D939D6BBEE14}" destId="{AB0034DA-53AB-EC45-9610-B85CE141F95A}" srcOrd="0" destOrd="0" presId="urn:microsoft.com/office/officeart/2005/8/layout/hierarchy1"/>
    <dgm:cxn modelId="{315734BD-B616-0942-B143-A1FFC48BA48C}" type="presParOf" srcId="{4161C757-4166-8B43-B635-D939D6BBEE14}" destId="{B4CB0331-67D7-784F-837F-D719BBFF32A0}" srcOrd="1" destOrd="0" presId="urn:microsoft.com/office/officeart/2005/8/layout/hierarchy1"/>
    <dgm:cxn modelId="{B8363CD5-B930-A742-8A2B-2A26B3A8B399}" type="presParOf" srcId="{464F21D0-274B-5B4E-AFF8-83E128CC7C02}" destId="{1B60F235-0507-CD43-A9B9-F760177DF45F}" srcOrd="1" destOrd="0" presId="urn:microsoft.com/office/officeart/2005/8/layout/hierarchy1"/>
    <dgm:cxn modelId="{D8415399-787F-8F46-A5E6-C90876ADCE89}" type="presParOf" srcId="{E24A4E50-DAFD-A842-853A-1EC379A0F948}" destId="{4FD8EE7F-C9CC-EA4C-A6B5-3E51449C8A45}" srcOrd="4" destOrd="0" presId="urn:microsoft.com/office/officeart/2005/8/layout/hierarchy1"/>
    <dgm:cxn modelId="{84032497-A015-D046-9116-C4BB81188EA3}" type="presParOf" srcId="{E24A4E50-DAFD-A842-853A-1EC379A0F948}" destId="{C8E47B5A-04C8-884A-8B9D-A2BA5D0B5C81}" srcOrd="5" destOrd="0" presId="urn:microsoft.com/office/officeart/2005/8/layout/hierarchy1"/>
    <dgm:cxn modelId="{D242A322-5449-DC44-B146-ED0266251876}" type="presParOf" srcId="{C8E47B5A-04C8-884A-8B9D-A2BA5D0B5C81}" destId="{8E5BC059-BC06-C449-B6E5-646409A96B5D}" srcOrd="0" destOrd="0" presId="urn:microsoft.com/office/officeart/2005/8/layout/hierarchy1"/>
    <dgm:cxn modelId="{01509B6A-8106-0D44-BD6E-AEBEEE630F42}" type="presParOf" srcId="{8E5BC059-BC06-C449-B6E5-646409A96B5D}" destId="{C96882D0-EFAF-B84D-B365-2C9003B023CD}" srcOrd="0" destOrd="0" presId="urn:microsoft.com/office/officeart/2005/8/layout/hierarchy1"/>
    <dgm:cxn modelId="{65F14CE3-7776-E74C-993F-BBEFDF7F9A2F}" type="presParOf" srcId="{8E5BC059-BC06-C449-B6E5-646409A96B5D}" destId="{9CFFB64A-B68F-6145-A9F4-9318BB9FAEBC}" srcOrd="1" destOrd="0" presId="urn:microsoft.com/office/officeart/2005/8/layout/hierarchy1"/>
    <dgm:cxn modelId="{16F4B078-1D53-D54C-95AF-861223A227AA}" type="presParOf" srcId="{C8E47B5A-04C8-884A-8B9D-A2BA5D0B5C81}" destId="{9D6DB436-2E72-F547-9B72-00921C017793}" srcOrd="1" destOrd="0" presId="urn:microsoft.com/office/officeart/2005/8/layout/hierarchy1"/>
    <dgm:cxn modelId="{50D3F6CF-9AF5-8340-9E53-8DE50BA33F23}" type="presParOf" srcId="{E24A4E50-DAFD-A842-853A-1EC379A0F948}" destId="{48DBDAD2-F189-9B4B-AFCF-CD01332F35E2}" srcOrd="6" destOrd="0" presId="urn:microsoft.com/office/officeart/2005/8/layout/hierarchy1"/>
    <dgm:cxn modelId="{A8D5CE08-1C89-0E4A-AB37-CF6298AA0B84}" type="presParOf" srcId="{E24A4E50-DAFD-A842-853A-1EC379A0F948}" destId="{A05FCFF7-9BF7-014C-9A16-4EE921D8BA1B}" srcOrd="7" destOrd="0" presId="urn:microsoft.com/office/officeart/2005/8/layout/hierarchy1"/>
    <dgm:cxn modelId="{1CC9B4EC-5654-EB43-82E7-1877B4015768}" type="presParOf" srcId="{A05FCFF7-9BF7-014C-9A16-4EE921D8BA1B}" destId="{99898468-DF1C-6B4C-91AF-08F9CEB32725}" srcOrd="0" destOrd="0" presId="urn:microsoft.com/office/officeart/2005/8/layout/hierarchy1"/>
    <dgm:cxn modelId="{C7A7D185-9808-A442-9A20-A8E4730A4EF2}" type="presParOf" srcId="{99898468-DF1C-6B4C-91AF-08F9CEB32725}" destId="{4FF135D4-2444-6645-A23B-62A025C95F4D}" srcOrd="0" destOrd="0" presId="urn:microsoft.com/office/officeart/2005/8/layout/hierarchy1"/>
    <dgm:cxn modelId="{ACA2E498-DC88-A74C-A8C1-6AC0D3518BF2}" type="presParOf" srcId="{99898468-DF1C-6B4C-91AF-08F9CEB32725}" destId="{087F8A07-0DCD-5649-A946-177F9FE78758}" srcOrd="1" destOrd="0" presId="urn:microsoft.com/office/officeart/2005/8/layout/hierarchy1"/>
    <dgm:cxn modelId="{22FEA196-83EC-DE4E-A638-3F753867F2EC}" type="presParOf" srcId="{A05FCFF7-9BF7-014C-9A16-4EE921D8BA1B}" destId="{B019A5A7-C23A-134E-A509-801D0B4A21E4}" srcOrd="1" destOrd="0" presId="urn:microsoft.com/office/officeart/2005/8/layout/hierarchy1"/>
    <dgm:cxn modelId="{0D5FEED8-6399-49E3-8B5A-91D3867AE874}" type="presParOf" srcId="{D303AE8B-5383-7546-AE61-F8E33EF3F933}" destId="{217BC3A6-836C-42FE-9110-DBC083C44356}" srcOrd="1" destOrd="0" presId="urn:microsoft.com/office/officeart/2005/8/layout/hierarchy1"/>
    <dgm:cxn modelId="{D53592A7-62F0-44ED-B0A3-35CAB2891CD6}" type="presParOf" srcId="{217BC3A6-836C-42FE-9110-DBC083C44356}" destId="{DE956BE2-B8B0-4861-B0FE-AA7376B30003}" srcOrd="0" destOrd="0" presId="urn:microsoft.com/office/officeart/2005/8/layout/hierarchy1"/>
    <dgm:cxn modelId="{D9FF1743-8843-4C28-8A69-7BB0739B4FB6}" type="presParOf" srcId="{DE956BE2-B8B0-4861-B0FE-AA7376B30003}" destId="{377FC965-8F6E-45CE-B5D8-5A54C2D41225}" srcOrd="0" destOrd="0" presId="urn:microsoft.com/office/officeart/2005/8/layout/hierarchy1"/>
    <dgm:cxn modelId="{9FE8A93C-B8B9-4781-893D-944E2B6560B2}" type="presParOf" srcId="{DE956BE2-B8B0-4861-B0FE-AA7376B30003}" destId="{83C92E50-5E0E-45C6-AC0E-259063EB8B1F}" srcOrd="1" destOrd="0" presId="urn:microsoft.com/office/officeart/2005/8/layout/hierarchy1"/>
    <dgm:cxn modelId="{7AB903E4-4876-4A3D-9B63-ECF5C446A141}" type="presParOf" srcId="{217BC3A6-836C-42FE-9110-DBC083C44356}" destId="{8856EC0D-6D8A-46A3-BDD3-5E8CF5D9330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DBDAD2-F189-9B4B-AFCF-CD01332F35E2}">
      <dsp:nvSpPr>
        <dsp:cNvPr id="0" name=""/>
        <dsp:cNvSpPr/>
      </dsp:nvSpPr>
      <dsp:spPr>
        <a:xfrm>
          <a:off x="3880286" y="3351784"/>
          <a:ext cx="3205837" cy="6765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4763"/>
              </a:lnTo>
              <a:lnTo>
                <a:pt x="3205837" y="524763"/>
              </a:lnTo>
              <a:lnTo>
                <a:pt x="3205837" y="6765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D8EE7F-C9CC-EA4C-A6B5-3E51449C8A45}">
      <dsp:nvSpPr>
        <dsp:cNvPr id="0" name=""/>
        <dsp:cNvSpPr/>
      </dsp:nvSpPr>
      <dsp:spPr>
        <a:xfrm>
          <a:off x="3880286" y="3351784"/>
          <a:ext cx="1172823" cy="693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1420"/>
              </a:lnTo>
              <a:lnTo>
                <a:pt x="1172823" y="541420"/>
              </a:lnTo>
              <a:lnTo>
                <a:pt x="1172823" y="69320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C99B3F-87B6-A349-8039-C06E8C04362D}">
      <dsp:nvSpPr>
        <dsp:cNvPr id="0" name=""/>
        <dsp:cNvSpPr/>
      </dsp:nvSpPr>
      <dsp:spPr>
        <a:xfrm>
          <a:off x="3017498" y="3351784"/>
          <a:ext cx="862787" cy="693204"/>
        </a:xfrm>
        <a:custGeom>
          <a:avLst/>
          <a:gdLst/>
          <a:ahLst/>
          <a:cxnLst/>
          <a:rect l="0" t="0" r="0" b="0"/>
          <a:pathLst>
            <a:path>
              <a:moveTo>
                <a:pt x="862787" y="0"/>
              </a:moveTo>
              <a:lnTo>
                <a:pt x="862787" y="541420"/>
              </a:lnTo>
              <a:lnTo>
                <a:pt x="0" y="541420"/>
              </a:lnTo>
              <a:lnTo>
                <a:pt x="0" y="69320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42A85F-2005-4E47-B8D0-CA9C6E0BB647}">
      <dsp:nvSpPr>
        <dsp:cNvPr id="0" name=""/>
        <dsp:cNvSpPr/>
      </dsp:nvSpPr>
      <dsp:spPr>
        <a:xfrm>
          <a:off x="912327" y="3351784"/>
          <a:ext cx="2967958" cy="703650"/>
        </a:xfrm>
        <a:custGeom>
          <a:avLst/>
          <a:gdLst/>
          <a:ahLst/>
          <a:cxnLst/>
          <a:rect l="0" t="0" r="0" b="0"/>
          <a:pathLst>
            <a:path>
              <a:moveTo>
                <a:pt x="2967958" y="0"/>
              </a:moveTo>
              <a:lnTo>
                <a:pt x="2967958" y="551866"/>
              </a:lnTo>
              <a:lnTo>
                <a:pt x="0" y="551866"/>
              </a:lnTo>
              <a:lnTo>
                <a:pt x="0" y="7036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74D5C5-C232-7A4B-943A-2E45EDE5FC66}">
      <dsp:nvSpPr>
        <dsp:cNvPr id="0" name=""/>
        <dsp:cNvSpPr/>
      </dsp:nvSpPr>
      <dsp:spPr>
        <a:xfrm>
          <a:off x="3834566" y="1963611"/>
          <a:ext cx="91440" cy="468630"/>
        </a:xfrm>
        <a:custGeom>
          <a:avLst/>
          <a:gdLst/>
          <a:ahLst/>
          <a:cxnLst/>
          <a:rect l="0" t="0" r="0" b="0"/>
          <a:pathLst>
            <a:path>
              <a:moveTo>
                <a:pt x="93775" y="0"/>
              </a:moveTo>
              <a:lnTo>
                <a:pt x="93775" y="316846"/>
              </a:lnTo>
              <a:lnTo>
                <a:pt x="45720" y="316846"/>
              </a:lnTo>
              <a:lnTo>
                <a:pt x="45720" y="4686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B7684B-4703-CE45-8A70-8211B89ED5E7}">
      <dsp:nvSpPr>
        <dsp:cNvPr id="0" name=""/>
        <dsp:cNvSpPr/>
      </dsp:nvSpPr>
      <dsp:spPr>
        <a:xfrm>
          <a:off x="3882621" y="859524"/>
          <a:ext cx="91440" cy="4765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65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F28956-1C5A-C248-B9A5-B57D289E1184}">
      <dsp:nvSpPr>
        <dsp:cNvPr id="0" name=""/>
        <dsp:cNvSpPr/>
      </dsp:nvSpPr>
      <dsp:spPr>
        <a:xfrm>
          <a:off x="2240840" y="231954"/>
          <a:ext cx="3375002" cy="627569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946B0D-7D5F-AD41-B311-506BF4BB636C}">
      <dsp:nvSpPr>
        <dsp:cNvPr id="0" name=""/>
        <dsp:cNvSpPr/>
      </dsp:nvSpPr>
      <dsp:spPr>
        <a:xfrm>
          <a:off x="2422891" y="404902"/>
          <a:ext cx="3375002" cy="627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i="0" kern="1200">
              <a:latin typeface="Calibri" panose="020F0502020204030204" pitchFamily="34" charset="0"/>
              <a:cs typeface="Calibri" panose="020F0502020204030204" pitchFamily="34" charset="0"/>
            </a:rPr>
            <a:t>Volené orgány </a:t>
          </a:r>
          <a:r>
            <a:rPr lang="sk-SK" sz="900" b="0" i="0" kern="1200">
              <a:latin typeface="Calibri" panose="020F0502020204030204" pitchFamily="34" charset="0"/>
              <a:cs typeface="Calibri" panose="020F0502020204030204" pitchFamily="34" charset="0"/>
            </a:rPr>
            <a:t>- Mestské zastupiteľstvo</a:t>
          </a:r>
        </a:p>
      </dsp:txBody>
      <dsp:txXfrm>
        <a:off x="2441272" y="423283"/>
        <a:ext cx="3338240" cy="590807"/>
      </dsp:txXfrm>
    </dsp:sp>
    <dsp:sp modelId="{C6E87FAD-9850-094A-89F1-934E3B77D2A0}">
      <dsp:nvSpPr>
        <dsp:cNvPr id="0" name=""/>
        <dsp:cNvSpPr/>
      </dsp:nvSpPr>
      <dsp:spPr>
        <a:xfrm>
          <a:off x="1847718" y="1336041"/>
          <a:ext cx="4161247" cy="627569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8A98FB-9A39-A246-B82E-C57C4EAC842E}">
      <dsp:nvSpPr>
        <dsp:cNvPr id="0" name=""/>
        <dsp:cNvSpPr/>
      </dsp:nvSpPr>
      <dsp:spPr>
        <a:xfrm>
          <a:off x="2029768" y="1508989"/>
          <a:ext cx="4161247" cy="627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i="0" kern="1200">
              <a:latin typeface="Calibri" panose="020F0502020204030204" pitchFamily="34" charset="0"/>
              <a:cs typeface="Calibri" panose="020F0502020204030204" pitchFamily="34" charset="0"/>
            </a:rPr>
            <a:t>Primátor mesta</a:t>
          </a:r>
        </a:p>
      </dsp:txBody>
      <dsp:txXfrm>
        <a:off x="2048149" y="1527370"/>
        <a:ext cx="4124485" cy="590807"/>
      </dsp:txXfrm>
    </dsp:sp>
    <dsp:sp modelId="{95960F55-1EF5-1B43-82CB-567158CBA2CD}">
      <dsp:nvSpPr>
        <dsp:cNvPr id="0" name=""/>
        <dsp:cNvSpPr/>
      </dsp:nvSpPr>
      <dsp:spPr>
        <a:xfrm>
          <a:off x="2095305" y="2432242"/>
          <a:ext cx="3569962" cy="919542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337D28-1F8C-9942-9062-C162CAE6946B}">
      <dsp:nvSpPr>
        <dsp:cNvPr id="0" name=""/>
        <dsp:cNvSpPr/>
      </dsp:nvSpPr>
      <dsp:spPr>
        <a:xfrm>
          <a:off x="2277355" y="2605190"/>
          <a:ext cx="3569962" cy="9195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i="0" kern="1200" dirty="0">
              <a:latin typeface="Calibri" panose="020F0502020204030204" pitchFamily="34" charset="0"/>
              <a:cs typeface="Calibri" panose="020F0502020204030204" pitchFamily="34" charset="0"/>
            </a:rPr>
            <a:t>Riadiaci výbor v zložení: </a:t>
          </a:r>
          <a:r>
            <a:rPr lang="sk-SK" sz="900" b="1" i="0" kern="1200" dirty="0" err="1">
              <a:latin typeface="Calibri" panose="020F0502020204030204" pitchFamily="34" charset="0"/>
              <a:cs typeface="Calibri" panose="020F0502020204030204" pitchFamily="34" charset="0"/>
            </a:rPr>
            <a:t>Garantka</a:t>
          </a:r>
          <a:r>
            <a:rPr lang="sk-SK" sz="900" b="1" i="0" kern="1200" dirty="0">
              <a:latin typeface="Calibri" panose="020F0502020204030204" pitchFamily="34" charset="0"/>
              <a:cs typeface="Calibri" panose="020F0502020204030204" pitchFamily="34" charset="0"/>
            </a:rPr>
            <a:t> KPSS </a:t>
          </a:r>
          <a:r>
            <a:rPr lang="sk-SK" sz="9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(Ing. Jarmila </a:t>
          </a:r>
          <a:r>
            <a:rPr lang="sk-SK" sz="900" b="0" i="0" kern="1200" dirty="0" err="1">
              <a:latin typeface="Calibri" panose="020F0502020204030204" pitchFamily="34" charset="0"/>
              <a:cs typeface="Calibri" panose="020F0502020204030204" pitchFamily="34" charset="0"/>
            </a:rPr>
            <a:t>Répasyová</a:t>
          </a:r>
          <a:r>
            <a:rPr lang="sk-SK" sz="9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); </a:t>
          </a:r>
          <a:r>
            <a:rPr lang="sk-SK" sz="900" b="1" i="0" kern="1200" dirty="0">
              <a:latin typeface="Calibri" panose="020F0502020204030204" pitchFamily="34" charset="0"/>
              <a:cs typeface="Calibri" panose="020F0502020204030204" pitchFamily="34" charset="0"/>
            </a:rPr>
            <a:t>Koordinátorka KPSS </a:t>
          </a:r>
          <a:r>
            <a:rPr lang="sk-SK" sz="9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(Mgr. Gabriela </a:t>
          </a:r>
          <a:r>
            <a:rPr lang="sk-SK" sz="900" b="0" i="0" kern="1200" dirty="0" err="1">
              <a:latin typeface="Calibri" panose="020F0502020204030204" pitchFamily="34" charset="0"/>
              <a:cs typeface="Calibri" panose="020F0502020204030204" pitchFamily="34" charset="0"/>
            </a:rPr>
            <a:t>Lócziová</a:t>
          </a:r>
          <a:r>
            <a:rPr lang="sk-SK" sz="9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); </a:t>
          </a:r>
          <a:r>
            <a:rPr lang="sk-SK" sz="900" b="1" i="0" kern="1200" dirty="0">
              <a:latin typeface="Calibri" panose="020F0502020204030204" pitchFamily="34" charset="0"/>
              <a:cs typeface="Calibri" panose="020F0502020204030204" pitchFamily="34" charset="0"/>
            </a:rPr>
            <a:t>Vedúci pracovných skupín</a:t>
          </a:r>
        </a:p>
      </dsp:txBody>
      <dsp:txXfrm>
        <a:off x="2304287" y="2632122"/>
        <a:ext cx="3516098" cy="865678"/>
      </dsp:txXfrm>
    </dsp:sp>
    <dsp:sp modelId="{B9DD9C7E-ED0F-8844-BC3E-8AB404DAE5C7}">
      <dsp:nvSpPr>
        <dsp:cNvPr id="0" name=""/>
        <dsp:cNvSpPr/>
      </dsp:nvSpPr>
      <dsp:spPr>
        <a:xfrm>
          <a:off x="699" y="4055435"/>
          <a:ext cx="1823255" cy="985629"/>
        </a:xfrm>
        <a:prstGeom prst="roundRect">
          <a:avLst>
            <a:gd name="adj" fmla="val 10000"/>
          </a:avLst>
        </a:prstGeom>
        <a:solidFill>
          <a:schemeClr val="tx2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B0EF0B-9FF1-7C4C-A811-58B41328B161}">
      <dsp:nvSpPr>
        <dsp:cNvPr id="0" name=""/>
        <dsp:cNvSpPr/>
      </dsp:nvSpPr>
      <dsp:spPr>
        <a:xfrm>
          <a:off x="182750" y="4228383"/>
          <a:ext cx="1823255" cy="9856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0" i="0" kern="1200">
              <a:latin typeface="Calibri" panose="020F0502020204030204" pitchFamily="34" charset="0"/>
              <a:cs typeface="Calibri" panose="020F0502020204030204" pitchFamily="34" charset="0"/>
            </a:rPr>
            <a:t>Pracovná skupina: </a:t>
          </a:r>
          <a:r>
            <a:rPr lang="sk-SK" sz="900" b="1" i="0" kern="1200">
              <a:latin typeface="Calibri" panose="020F0502020204030204" pitchFamily="34" charset="0"/>
              <a:cs typeface="Calibri" panose="020F0502020204030204" pitchFamily="34" charset="0"/>
            </a:rPr>
            <a:t>Seniori</a:t>
          </a:r>
        </a:p>
      </dsp:txBody>
      <dsp:txXfrm>
        <a:off x="211618" y="4257251"/>
        <a:ext cx="1765519" cy="927893"/>
      </dsp:txXfrm>
    </dsp:sp>
    <dsp:sp modelId="{AB0034DA-53AB-EC45-9610-B85CE141F95A}">
      <dsp:nvSpPr>
        <dsp:cNvPr id="0" name=""/>
        <dsp:cNvSpPr/>
      </dsp:nvSpPr>
      <dsp:spPr>
        <a:xfrm>
          <a:off x="2188056" y="4044989"/>
          <a:ext cx="1658885" cy="1015052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CB0331-67D7-784F-837F-D719BBFF32A0}">
      <dsp:nvSpPr>
        <dsp:cNvPr id="0" name=""/>
        <dsp:cNvSpPr/>
      </dsp:nvSpPr>
      <dsp:spPr>
        <a:xfrm>
          <a:off x="2370106" y="4217937"/>
          <a:ext cx="1658885" cy="10150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Pracovná skupina:</a:t>
          </a:r>
          <a:r>
            <a:rPr lang="sk-SK" sz="900" b="1" i="0" kern="1200" dirty="0">
              <a:latin typeface="Calibri" panose="020F0502020204030204" pitchFamily="34" charset="0"/>
              <a:cs typeface="Calibri" panose="020F0502020204030204" pitchFamily="34" charset="0"/>
            </a:rPr>
            <a:t> Rodiny             s deťmi </a:t>
          </a:r>
        </a:p>
      </dsp:txBody>
      <dsp:txXfrm>
        <a:off x="2399836" y="4247667"/>
        <a:ext cx="1599425" cy="955592"/>
      </dsp:txXfrm>
    </dsp:sp>
    <dsp:sp modelId="{C96882D0-EFAF-B84D-B365-2C9003B023CD}">
      <dsp:nvSpPr>
        <dsp:cNvPr id="0" name=""/>
        <dsp:cNvSpPr/>
      </dsp:nvSpPr>
      <dsp:spPr>
        <a:xfrm>
          <a:off x="4231916" y="4044989"/>
          <a:ext cx="1642386" cy="919979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FFB64A-B68F-6145-A9F4-9318BB9FAEBC}">
      <dsp:nvSpPr>
        <dsp:cNvPr id="0" name=""/>
        <dsp:cNvSpPr/>
      </dsp:nvSpPr>
      <dsp:spPr>
        <a:xfrm>
          <a:off x="4413967" y="4217937"/>
          <a:ext cx="1642386" cy="9199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Pracovná skupina: </a:t>
          </a:r>
          <a:r>
            <a:rPr lang="sk-SK" sz="900" b="1" i="0" kern="1200" dirty="0">
              <a:latin typeface="Calibri" panose="020F0502020204030204" pitchFamily="34" charset="0"/>
              <a:cs typeface="Calibri" panose="020F0502020204030204" pitchFamily="34" charset="0"/>
            </a:rPr>
            <a:t>Osoby so zdravotným postihnutím</a:t>
          </a:r>
        </a:p>
      </dsp:txBody>
      <dsp:txXfrm>
        <a:off x="4440912" y="4244882"/>
        <a:ext cx="1588496" cy="866089"/>
      </dsp:txXfrm>
    </dsp:sp>
    <dsp:sp modelId="{4FF135D4-2444-6645-A23B-62A025C95F4D}">
      <dsp:nvSpPr>
        <dsp:cNvPr id="0" name=""/>
        <dsp:cNvSpPr/>
      </dsp:nvSpPr>
      <dsp:spPr>
        <a:xfrm>
          <a:off x="6266896" y="4028332"/>
          <a:ext cx="1638454" cy="10404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7F8A07-0DCD-5649-A946-177F9FE78758}">
      <dsp:nvSpPr>
        <dsp:cNvPr id="0" name=""/>
        <dsp:cNvSpPr/>
      </dsp:nvSpPr>
      <dsp:spPr>
        <a:xfrm>
          <a:off x="6448947" y="4201280"/>
          <a:ext cx="1638454" cy="10404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kern="1200" dirty="0">
              <a:latin typeface="Calibri" panose="020F0502020204030204" pitchFamily="34" charset="0"/>
              <a:cs typeface="Calibri" panose="020F0502020204030204" pitchFamily="34" charset="0"/>
            </a:rPr>
            <a:t>Pracovná skupina: </a:t>
          </a:r>
          <a:r>
            <a:rPr lang="sk-SK" sz="900" b="1" kern="1200" dirty="0">
              <a:latin typeface="Calibri" panose="020F0502020204030204" pitchFamily="34" charset="0"/>
              <a:cs typeface="Calibri" panose="020F0502020204030204" pitchFamily="34" charset="0"/>
            </a:rPr>
            <a:t>Osoby             v krízovej situácii </a:t>
          </a:r>
        </a:p>
      </dsp:txBody>
      <dsp:txXfrm>
        <a:off x="6479420" y="4231753"/>
        <a:ext cx="1577508" cy="979472"/>
      </dsp:txXfrm>
    </dsp:sp>
    <dsp:sp modelId="{377FC965-8F6E-45CE-B5D8-5A54C2D41225}">
      <dsp:nvSpPr>
        <dsp:cNvPr id="0" name=""/>
        <dsp:cNvSpPr/>
      </dsp:nvSpPr>
      <dsp:spPr>
        <a:xfrm>
          <a:off x="6265141" y="216192"/>
          <a:ext cx="1638454" cy="1312435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C92E50-5E0E-45C6-AC0E-259063EB8B1F}">
      <dsp:nvSpPr>
        <dsp:cNvPr id="0" name=""/>
        <dsp:cNvSpPr/>
      </dsp:nvSpPr>
      <dsp:spPr>
        <a:xfrm>
          <a:off x="6447192" y="389140"/>
          <a:ext cx="1638454" cy="13124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i="0" kern="1200" dirty="0">
              <a:latin typeface="Calibri" panose="020F0502020204030204" pitchFamily="34" charset="0"/>
              <a:cs typeface="Calibri" panose="020F0502020204030204" pitchFamily="34" charset="0"/>
            </a:rPr>
            <a:t>Komisie </a:t>
          </a:r>
          <a:r>
            <a:rPr lang="sk-SK" sz="900" b="1" i="0" kern="1200" dirty="0" err="1">
              <a:latin typeface="Calibri" panose="020F0502020204030204" pitchFamily="34" charset="0"/>
              <a:cs typeface="Calibri" panose="020F0502020204030204" pitchFamily="34" charset="0"/>
            </a:rPr>
            <a:t>MsZ</a:t>
          </a:r>
          <a:r>
            <a:rPr lang="sk-SK" sz="900" b="1" i="0" kern="1200" dirty="0">
              <a:latin typeface="Calibri" panose="020F0502020204030204" pitchFamily="34" charset="0"/>
              <a:cs typeface="Calibri" panose="020F0502020204030204" pitchFamily="34" charset="0"/>
            </a:rPr>
            <a:t>:</a:t>
          </a:r>
          <a:r>
            <a:rPr lang="sk-SK" sz="9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 Komisia sociálna a zdravotná </a:t>
          </a:r>
          <a:endParaRPr lang="sk-SK" sz="900" b="1" i="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485632" y="427580"/>
        <a:ext cx="1561574" cy="1235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509F8-5A0D-754E-A569-8AFADCD51116}" type="datetimeFigureOut">
              <a:rPr lang="sk-SK" smtClean="0"/>
              <a:t>27.3.2026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02CC86-88BE-1549-9A9C-39514807A6D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3198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CC86-88BE-1549-9A9C-39514807A6DE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99375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5D510-D228-111C-76FD-9E9DA529A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>
            <a:extLst>
              <a:ext uri="{FF2B5EF4-FFF2-40B4-BE49-F238E27FC236}">
                <a16:creationId xmlns:a16="http://schemas.microsoft.com/office/drawing/2014/main" id="{BC55D481-91AB-6D06-23C2-A447EC9298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>
            <a:extLst>
              <a:ext uri="{FF2B5EF4-FFF2-40B4-BE49-F238E27FC236}">
                <a16:creationId xmlns:a16="http://schemas.microsoft.com/office/drawing/2014/main" id="{0C058E61-D31C-B54B-9E54-24BAB0F84A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3E751E5-99BA-9B62-3D4F-413717774D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CC86-88BE-1549-9A9C-39514807A6DE}" type="slidenum">
              <a:rPr lang="sk-SK" smtClean="0"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593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8F337-3977-FA51-07A6-FD6B09C99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>
            <a:extLst>
              <a:ext uri="{FF2B5EF4-FFF2-40B4-BE49-F238E27FC236}">
                <a16:creationId xmlns:a16="http://schemas.microsoft.com/office/drawing/2014/main" id="{B75B697A-5002-2469-FD6E-593EAA4245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>
            <a:extLst>
              <a:ext uri="{FF2B5EF4-FFF2-40B4-BE49-F238E27FC236}">
                <a16:creationId xmlns:a16="http://schemas.microsoft.com/office/drawing/2014/main" id="{62DCC107-664F-F831-E6B9-4C4B58D073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08E2DB1E-02AF-A023-43EB-A5EE95C9BE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CC86-88BE-1549-9A9C-39514807A6DE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54713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6CA1E-63B7-A79E-9A7B-937AA9EA5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>
            <a:extLst>
              <a:ext uri="{FF2B5EF4-FFF2-40B4-BE49-F238E27FC236}">
                <a16:creationId xmlns:a16="http://schemas.microsoft.com/office/drawing/2014/main" id="{E3530BFD-5ED7-3E10-0432-B3D036EE1F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>
            <a:extLst>
              <a:ext uri="{FF2B5EF4-FFF2-40B4-BE49-F238E27FC236}">
                <a16:creationId xmlns:a16="http://schemas.microsoft.com/office/drawing/2014/main" id="{4A4C78F8-2186-3977-A304-932B6A79EE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00158522-BED4-7516-384B-CAEA130874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CC86-88BE-1549-9A9C-39514807A6DE}" type="slidenum">
              <a:rPr lang="sk-SK" smtClean="0"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885611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BC278-00ED-73EF-B87B-C17F2BE83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>
            <a:extLst>
              <a:ext uri="{FF2B5EF4-FFF2-40B4-BE49-F238E27FC236}">
                <a16:creationId xmlns:a16="http://schemas.microsoft.com/office/drawing/2014/main" id="{3642DB53-0DAD-8B52-391A-63B33C6647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>
            <a:extLst>
              <a:ext uri="{FF2B5EF4-FFF2-40B4-BE49-F238E27FC236}">
                <a16:creationId xmlns:a16="http://schemas.microsoft.com/office/drawing/2014/main" id="{0A18A004-E918-5315-683D-509A01AFCD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356BAC8-4D78-B86E-ACE6-9CC312E002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CC86-88BE-1549-9A9C-39514807A6DE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019908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7CE9D-BA49-6BD4-2FFD-0DFE72BF1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>
            <a:extLst>
              <a:ext uri="{FF2B5EF4-FFF2-40B4-BE49-F238E27FC236}">
                <a16:creationId xmlns:a16="http://schemas.microsoft.com/office/drawing/2014/main" id="{EBFCCDA9-BD51-2157-0AB7-E922F02B12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>
            <a:extLst>
              <a:ext uri="{FF2B5EF4-FFF2-40B4-BE49-F238E27FC236}">
                <a16:creationId xmlns:a16="http://schemas.microsoft.com/office/drawing/2014/main" id="{29C7E340-D30F-12CA-612C-0530703ECD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38B6D53F-2DE6-361E-4733-E08E287F21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2CC86-88BE-1549-9A9C-39514807A6DE}" type="slidenum">
              <a:rPr lang="sk-SK" smtClean="0"/>
              <a:t>13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0584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00AD-0CE0-8844-A72B-8A4DC5B46947}" type="datetimeFigureOut">
              <a:rPr lang="sk-SK" smtClean="0"/>
              <a:t>27.3.2026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7A832936-5ED2-E64A-ADBC-F731906282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5151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00AD-0CE0-8844-A72B-8A4DC5B46947}" type="datetimeFigureOut">
              <a:rPr lang="sk-SK" smtClean="0"/>
              <a:t>27.3.2026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2936-5ED2-E64A-ADBC-F731906282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6828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00AD-0CE0-8844-A72B-8A4DC5B46947}" type="datetimeFigureOut">
              <a:rPr lang="sk-SK" smtClean="0"/>
              <a:t>27.3.2026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2936-5ED2-E64A-ADBC-F731906282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3506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00AD-0CE0-8844-A72B-8A4DC5B46947}" type="datetimeFigureOut">
              <a:rPr lang="sk-SK" smtClean="0"/>
              <a:t>27.3.2026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2936-5ED2-E64A-ADBC-F731906282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29913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8E7D00AD-0CE0-8844-A72B-8A4DC5B46947}" type="datetimeFigureOut">
              <a:rPr lang="sk-SK" smtClean="0"/>
              <a:t>27.3.2026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sk-SK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7A832936-5ED2-E64A-ADBC-F731906282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014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00AD-0CE0-8844-A72B-8A4DC5B46947}" type="datetimeFigureOut">
              <a:rPr lang="sk-SK" smtClean="0"/>
              <a:t>27.3.2026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2936-5ED2-E64A-ADBC-F731906282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0105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00AD-0CE0-8844-A72B-8A4DC5B46947}" type="datetimeFigureOut">
              <a:rPr lang="sk-SK" smtClean="0"/>
              <a:t>27.3.2026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2936-5ED2-E64A-ADBC-F73190628274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161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00AD-0CE0-8844-A72B-8A4DC5B46947}" type="datetimeFigureOut">
              <a:rPr lang="sk-SK" smtClean="0"/>
              <a:t>27.3.2026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2936-5ED2-E64A-ADBC-F73190628274}" type="slidenum">
              <a:rPr lang="sk-SK" smtClean="0"/>
              <a:t>‹#›</a:t>
            </a:fld>
            <a:endParaRPr lang="sk-SK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47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00AD-0CE0-8844-A72B-8A4DC5B46947}" type="datetimeFigureOut">
              <a:rPr lang="sk-SK" smtClean="0"/>
              <a:t>27.3.2026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2936-5ED2-E64A-ADBC-F731906282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57213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00AD-0CE0-8844-A72B-8A4DC5B46947}" type="datetimeFigureOut">
              <a:rPr lang="sk-SK" smtClean="0"/>
              <a:t>27.3.2026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2936-5ED2-E64A-ADBC-F731906282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17193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00AD-0CE0-8844-A72B-8A4DC5B46947}" type="datetimeFigureOut">
              <a:rPr lang="sk-SK" smtClean="0"/>
              <a:t>27.3.2026</a:t>
            </a:fld>
            <a:endParaRPr lang="sk-SK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2936-5ED2-E64A-ADBC-F731906282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98235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E7D00AD-0CE0-8844-A72B-8A4DC5B46947}" type="datetimeFigureOut">
              <a:rPr lang="sk-SK" smtClean="0"/>
              <a:t>27.3.2026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7A832936-5ED2-E64A-ADBC-F731906282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06247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7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3.wdp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7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3.wdp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7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3.wdp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7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3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7" Type="http://schemas.openxmlformats.org/officeDocument/2006/relationships/image" Target="../media/image6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7" Type="http://schemas.openxmlformats.org/officeDocument/2006/relationships/image" Target="../media/image6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7" Type="http://schemas.openxmlformats.org/officeDocument/2006/relationships/image" Target="../media/image6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7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3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7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3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4AFB95-A9ED-5713-2DF3-3C96940D5F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577221"/>
            <a:ext cx="9966960" cy="1069848"/>
          </a:xfrm>
        </p:spPr>
        <p:txBody>
          <a:bodyPr/>
          <a:lstStyle/>
          <a:p>
            <a:r>
              <a:rPr lang="sk-SK" sz="5400" b="1" dirty="0">
                <a:latin typeface="+mn-lt"/>
              </a:rPr>
              <a:t>Stretnutie pracovných skupín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E89F6D4-FD47-9F80-82E6-3A99CA51F6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579223"/>
            <a:ext cx="9511066" cy="1069848"/>
          </a:xfrm>
        </p:spPr>
        <p:txBody>
          <a:bodyPr/>
          <a:lstStyle/>
          <a:p>
            <a:r>
              <a:rPr lang="sk-SK" dirty="0"/>
              <a:t>Komunitný plán sociálnych služieb mesta Senec na roky 2027 – 2034 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58C3315E-C2AE-2A73-951A-81B980AB67A6}"/>
              </a:ext>
            </a:extLst>
          </p:cNvPr>
          <p:cNvSpPr txBox="1">
            <a:spLocks/>
          </p:cNvSpPr>
          <p:nvPr/>
        </p:nvSpPr>
        <p:spPr>
          <a:xfrm>
            <a:off x="1069848" y="2359152"/>
            <a:ext cx="9966960" cy="10698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7200" kern="1200" cap="none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5400" b="1" dirty="0">
                <a:latin typeface="+mn-lt"/>
              </a:rPr>
              <a:t>a tvorba SWOT analýz</a:t>
            </a:r>
          </a:p>
        </p:txBody>
      </p:sp>
      <p:sp>
        <p:nvSpPr>
          <p:cNvPr id="5" name="Podnadpis 2">
            <a:extLst>
              <a:ext uri="{FF2B5EF4-FFF2-40B4-BE49-F238E27FC236}">
                <a16:creationId xmlns:a16="http://schemas.microsoft.com/office/drawing/2014/main" id="{4D907DC8-4477-B137-7F0A-7B178A99B37B}"/>
              </a:ext>
            </a:extLst>
          </p:cNvPr>
          <p:cNvSpPr txBox="1">
            <a:spLocks/>
          </p:cNvSpPr>
          <p:nvPr/>
        </p:nvSpPr>
        <p:spPr>
          <a:xfrm>
            <a:off x="1069848" y="4466191"/>
            <a:ext cx="9511066" cy="10698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800" dirty="0">
                <a:solidFill>
                  <a:schemeClr val="accent1">
                    <a:lumMod val="50000"/>
                  </a:schemeClr>
                </a:solidFill>
              </a:rPr>
              <a:t>Mestské kultúrne stredisko Senec, </a:t>
            </a:r>
          </a:p>
          <a:p>
            <a:r>
              <a:rPr lang="sk-SK" sz="1800" dirty="0">
                <a:solidFill>
                  <a:schemeClr val="accent1">
                    <a:lumMod val="50000"/>
                  </a:schemeClr>
                </a:solidFill>
              </a:rPr>
              <a:t>23.3.2026, 9:00 – 15:30 </a:t>
            </a:r>
          </a:p>
        </p:txBody>
      </p:sp>
      <p:pic>
        <p:nvPicPr>
          <p:cNvPr id="7" name="Obrázok 6" descr="Obrázok, na ktorom je písmo, text, grafika, logo&#10;&#10;Automaticky generovaný popis">
            <a:extLst>
              <a:ext uri="{FF2B5EF4-FFF2-40B4-BE49-F238E27FC236}">
                <a16:creationId xmlns:a16="http://schemas.microsoft.com/office/drawing/2014/main" id="{255D7C5C-DCF5-CF01-D1D2-73F17CC827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3774" y="234731"/>
            <a:ext cx="1234279" cy="305299"/>
          </a:xfrm>
          <a:prstGeom prst="rect">
            <a:avLst/>
          </a:prstGeom>
        </p:spPr>
      </p:pic>
      <p:sp>
        <p:nvSpPr>
          <p:cNvPr id="8" name="AutoShape 2" descr="Opis fotky nie je k dispozícii.">
            <a:extLst>
              <a:ext uri="{FF2B5EF4-FFF2-40B4-BE49-F238E27FC236}">
                <a16:creationId xmlns:a16="http://schemas.microsoft.com/office/drawing/2014/main" id="{6E240268-131B-1407-5D0C-765E6A4A86B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599" y="3276599"/>
            <a:ext cx="1149927" cy="1149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0" name="Obrázok 9" descr="Obrázok, na ktorom je text, kreslený obrázok, erb, symbol&#10;&#10;Automaticky generovaný popis">
            <a:extLst>
              <a:ext uri="{FF2B5EF4-FFF2-40B4-BE49-F238E27FC236}">
                <a16:creationId xmlns:a16="http://schemas.microsoft.com/office/drawing/2014/main" id="{A291BC19-5E5E-0164-CF0A-0B26791842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98053" y="136805"/>
            <a:ext cx="806449" cy="80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017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785A83-58B7-11BD-0377-7AE45A664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96769E-B2AB-E505-2880-25BC4E1530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C8F9737-0CE0-F7D8-F0AD-11656730E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1CFA3BD-E070-3AF5-E2E8-699EB01894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86B59D7-8BB3-4E1D-1F95-B73A9DFE55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AA2B665B-497C-2B20-5D42-8332CB325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6134" y="2254941"/>
            <a:ext cx="3128665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sk-SK" sz="3000" dirty="0">
                <a:solidFill>
                  <a:srgbClr val="FFFFFF"/>
                </a:solidFill>
              </a:rPr>
              <a:t>Vybrané </a:t>
            </a:r>
            <a:r>
              <a:rPr lang="sk-SK" sz="3000" dirty="0" err="1">
                <a:solidFill>
                  <a:srgbClr val="FFFFFF"/>
                </a:solidFill>
              </a:rPr>
              <a:t>socio</a:t>
            </a:r>
            <a:r>
              <a:rPr lang="sk-SK" sz="3000" dirty="0">
                <a:solidFill>
                  <a:srgbClr val="FFFFFF"/>
                </a:solidFill>
              </a:rPr>
              <a:t>-demografické ukazovatele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0D69C7C-0539-227D-93CD-138603D27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5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7" name="Zástupný objekt pre obsah 2">
            <a:extLst>
              <a:ext uri="{FF2B5EF4-FFF2-40B4-BE49-F238E27FC236}">
                <a16:creationId xmlns:a16="http://schemas.microsoft.com/office/drawing/2014/main" id="{E989EAFC-D78D-E320-12CB-F45643BC4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862" y="725394"/>
            <a:ext cx="6029325" cy="5407212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sk-SK" sz="1800" b="1" dirty="0"/>
              <a:t>Počet obyvateľov: </a:t>
            </a:r>
            <a:r>
              <a:rPr lang="sk-SK" sz="1800" dirty="0"/>
              <a:t>20 234 (rok 2024) 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Priemerný vek: </a:t>
            </a:r>
            <a:r>
              <a:rPr lang="sk-SK" sz="1800" dirty="0"/>
              <a:t>40,36 rokov (Ž:41,88; M: 38,74) 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Klesá podiel osôb v predproduktívnom veku</a:t>
            </a:r>
            <a:r>
              <a:rPr lang="sk-SK" sz="1800" dirty="0"/>
              <a:t> (18,5) a veľmi mierne rastie podiel osôb v produktívnom (65,73) poproduktívnom veku (15,77)</a:t>
            </a:r>
          </a:p>
          <a:p>
            <a:pPr>
              <a:lnSpc>
                <a:spcPct val="100000"/>
              </a:lnSpc>
            </a:pPr>
            <a:r>
              <a:rPr lang="sk-SK" sz="1800" dirty="0"/>
              <a:t>V rámci všetkých okresov BSK </a:t>
            </a:r>
            <a:r>
              <a:rPr lang="sk-SK" sz="1800" b="1" dirty="0"/>
              <a:t>najpriaznivejšia demografická situácia práve v okrese Senec</a:t>
            </a:r>
            <a:r>
              <a:rPr lang="sk-SK" sz="1800" dirty="0"/>
              <a:t> </a:t>
            </a:r>
            <a:endParaRPr lang="sk-SK" b="1" dirty="0"/>
          </a:p>
        </p:txBody>
      </p:sp>
      <p:pic>
        <p:nvPicPr>
          <p:cNvPr id="9" name="Obrázok 8" descr="Obrázok, na ktorom je písmo, text, grafika, logo&#10;&#10;Automaticky generovaný popis">
            <a:extLst>
              <a:ext uri="{FF2B5EF4-FFF2-40B4-BE49-F238E27FC236}">
                <a16:creationId xmlns:a16="http://schemas.microsoft.com/office/drawing/2014/main" id="{08093194-425B-280F-6635-6480D5E0312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63774" y="234731"/>
            <a:ext cx="1234279" cy="305299"/>
          </a:xfrm>
          <a:prstGeom prst="rect">
            <a:avLst/>
          </a:prstGeom>
        </p:spPr>
      </p:pic>
      <p:pic>
        <p:nvPicPr>
          <p:cNvPr id="13" name="Obrázok 12" descr="Obrázok, na ktorom je text, kreslený obrázok, erb, symbol&#10;&#10;Automaticky generovaný popis">
            <a:extLst>
              <a:ext uri="{FF2B5EF4-FFF2-40B4-BE49-F238E27FC236}">
                <a16:creationId xmlns:a16="http://schemas.microsoft.com/office/drawing/2014/main" id="{89153EE7-B91E-720B-C1C8-C41767E98A7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98053" y="136805"/>
            <a:ext cx="806449" cy="806449"/>
          </a:xfrm>
          <a:prstGeom prst="rect">
            <a:avLst/>
          </a:prstGeom>
        </p:spPr>
      </p:pic>
      <p:sp>
        <p:nvSpPr>
          <p:cNvPr id="15" name="BlokTextu 14">
            <a:extLst>
              <a:ext uri="{FF2B5EF4-FFF2-40B4-BE49-F238E27FC236}">
                <a16:creationId xmlns:a16="http://schemas.microsoft.com/office/drawing/2014/main" id="{6D684A05-3816-325B-0D1E-D3A1E91C8C32}"/>
              </a:ext>
            </a:extLst>
          </p:cNvPr>
          <p:cNvSpPr txBox="1"/>
          <p:nvPr/>
        </p:nvSpPr>
        <p:spPr>
          <a:xfrm>
            <a:off x="5757862" y="4762496"/>
            <a:ext cx="594864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sk-SK" sz="9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Zdroj: </a:t>
            </a:r>
            <a:r>
              <a:rPr lang="sk-SK" sz="900" i="1" kern="1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datacube.statistics</a:t>
            </a:r>
            <a:r>
              <a:rPr lang="sk-SK" sz="9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ŠÚ SR, marec 2026</a:t>
            </a:r>
            <a:endParaRPr lang="sk-SK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668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CEB365-9D21-5153-0838-1529868B8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BB7D8DB-A16F-5A01-5B65-8BF83EB75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F0F0C2E-5B4B-DD12-8BD3-7DABE43798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83A63B6-8871-A332-C562-DD3DAA3E3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E361465C-F3B6-3B7D-C8E4-C7ED487307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2C6C7AAC-F43F-B777-434C-5B2700AEA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6134" y="2254941"/>
            <a:ext cx="3128665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sk-SK" sz="3000" dirty="0">
                <a:solidFill>
                  <a:srgbClr val="FFFFFF"/>
                </a:solidFill>
              </a:rPr>
              <a:t>Avšak ...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C3A4E4E-9C1B-C57C-FDCA-194E23EAC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5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7" name="Zástupný objekt pre obsah 2">
            <a:extLst>
              <a:ext uri="{FF2B5EF4-FFF2-40B4-BE49-F238E27FC236}">
                <a16:creationId xmlns:a16="http://schemas.microsoft.com/office/drawing/2014/main" id="{AE788A95-2F15-19EF-3759-F24125F0C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7519" y="893806"/>
            <a:ext cx="6029325" cy="3877665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sk-SK" sz="1800" dirty="0"/>
              <a:t>I keď relatívne nízky index starnutia, tak v ostatných 4 rokoch </a:t>
            </a:r>
            <a:r>
              <a:rPr lang="sk-SK" sz="1800" b="1" dirty="0"/>
              <a:t>rýchle tempo rastu</a:t>
            </a:r>
          </a:p>
        </p:txBody>
      </p:sp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C64A20BD-0AEC-0D06-B628-48F9AEEABA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29194"/>
              </p:ext>
            </p:extLst>
          </p:nvPr>
        </p:nvGraphicFramePr>
        <p:xfrm>
          <a:off x="5896537" y="3307077"/>
          <a:ext cx="5754370" cy="831215"/>
        </p:xfrm>
        <a:graphic>
          <a:graphicData uri="http://schemas.openxmlformats.org/drawingml/2006/table">
            <a:tbl>
              <a:tblPr firstRow="1" firstCol="1" bandRow="1"/>
              <a:tblGrid>
                <a:gridCol w="2067560">
                  <a:extLst>
                    <a:ext uri="{9D8B030D-6E8A-4147-A177-3AD203B41FA5}">
                      <a16:colId xmlns:a16="http://schemas.microsoft.com/office/drawing/2014/main" val="2470348634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564110410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888491817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700922888"/>
                    </a:ext>
                  </a:extLst>
                </a:gridCol>
                <a:gridCol w="627380">
                  <a:extLst>
                    <a:ext uri="{9D8B030D-6E8A-4147-A177-3AD203B41FA5}">
                      <a16:colId xmlns:a16="http://schemas.microsoft.com/office/drawing/2014/main" val="2029824914"/>
                    </a:ext>
                  </a:extLst>
                </a:gridCol>
                <a:gridCol w="1169670">
                  <a:extLst>
                    <a:ext uri="{9D8B030D-6E8A-4147-A177-3AD203B41FA5}">
                      <a16:colId xmlns:a16="http://schemas.microsoft.com/office/drawing/2014/main" val="24962562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Index starnutia 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682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682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682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sk-SK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682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682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Rozdiel 2021 - 2024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68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7411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mesto Senec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73,72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76,69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80,5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85,18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+ 11,46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9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2672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okres Senec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59,29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59,91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61,06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62,62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+ 3,33 p.b.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407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Bratislavský kraj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104,28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106,15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108,83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112,16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+ 7,88 p.b.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3867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Slovenská republika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108,27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110,95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114,76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118,94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+ 10,67 p.b. </a:t>
                      </a:r>
                      <a:endParaRPr lang="sk-SK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1686857"/>
                  </a:ext>
                </a:extLst>
              </a:tr>
            </a:tbl>
          </a:graphicData>
        </a:graphic>
      </p:graphicFrame>
      <p:pic>
        <p:nvPicPr>
          <p:cNvPr id="5" name="Obrázok 4" descr="Obrázok, na ktorom je písmo, text, grafika, logo&#10;&#10;Automaticky generovaný popis">
            <a:extLst>
              <a:ext uri="{FF2B5EF4-FFF2-40B4-BE49-F238E27FC236}">
                <a16:creationId xmlns:a16="http://schemas.microsoft.com/office/drawing/2014/main" id="{B285C2C4-4A33-FF6B-C546-77B5EE2814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63774" y="234731"/>
            <a:ext cx="1234279" cy="305299"/>
          </a:xfrm>
          <a:prstGeom prst="rect">
            <a:avLst/>
          </a:prstGeom>
        </p:spPr>
      </p:pic>
      <p:pic>
        <p:nvPicPr>
          <p:cNvPr id="6" name="Obrázok 5" descr="Obrázok, na ktorom je text, kreslený obrázok, erb, symbol&#10;&#10;Automaticky generovaný popis">
            <a:extLst>
              <a:ext uri="{FF2B5EF4-FFF2-40B4-BE49-F238E27FC236}">
                <a16:creationId xmlns:a16="http://schemas.microsoft.com/office/drawing/2014/main" id="{F3DAE6E3-05AB-894A-A284-EF583C53E68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98053" y="136805"/>
            <a:ext cx="806449" cy="806449"/>
          </a:xfrm>
          <a:prstGeom prst="rect">
            <a:avLst/>
          </a:prstGeom>
        </p:spPr>
      </p:pic>
      <p:sp>
        <p:nvSpPr>
          <p:cNvPr id="16" name="BlokTextu 15">
            <a:extLst>
              <a:ext uri="{FF2B5EF4-FFF2-40B4-BE49-F238E27FC236}">
                <a16:creationId xmlns:a16="http://schemas.microsoft.com/office/drawing/2014/main" id="{DDCFAC2D-6F30-1B2F-F13B-89326A9E58D6}"/>
              </a:ext>
            </a:extLst>
          </p:cNvPr>
          <p:cNvSpPr txBox="1"/>
          <p:nvPr/>
        </p:nvSpPr>
        <p:spPr>
          <a:xfrm>
            <a:off x="5757862" y="4762496"/>
            <a:ext cx="594864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sk-SK" sz="9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Zdroj: </a:t>
            </a:r>
            <a:r>
              <a:rPr lang="sk-SK" sz="900" i="1" kern="1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datacube.statistics</a:t>
            </a:r>
            <a:r>
              <a:rPr lang="sk-SK" sz="9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ŠÚ SR, marec 2026</a:t>
            </a:r>
            <a:endParaRPr lang="sk-SK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672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774726-DB2A-EE4E-9987-21C93EB46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F3026B7-C1D3-0CA7-522B-9A5FA31C6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969FEC4-3920-D445-F1BD-89DE0C6F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1410AED-2033-671B-F5A1-CC75A10B95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693FD2C-5783-8F60-BFD8-951537308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18136856-DE32-CD7B-9370-D92EEFBB3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6134" y="2473843"/>
            <a:ext cx="3128665" cy="2104273"/>
          </a:xfrm>
          <a:noFill/>
        </p:spPr>
        <p:txBody>
          <a:bodyPr>
            <a:noAutofit/>
          </a:bodyPr>
          <a:lstStyle/>
          <a:p>
            <a:pPr algn="ctr"/>
            <a:r>
              <a:rPr lang="sk-SK" sz="3000" dirty="0">
                <a:solidFill>
                  <a:srgbClr val="FFFFFF"/>
                </a:solidFill>
              </a:rPr>
              <a:t>Prognóz. vývoj obyvateľstva </a:t>
            </a:r>
            <a:br>
              <a:rPr lang="sk-SK" sz="3000" dirty="0">
                <a:solidFill>
                  <a:srgbClr val="FFFFFF"/>
                </a:solidFill>
              </a:rPr>
            </a:br>
            <a:r>
              <a:rPr lang="sk-SK" sz="3000" dirty="0">
                <a:solidFill>
                  <a:srgbClr val="FFFFFF"/>
                </a:solidFill>
              </a:rPr>
              <a:t>v </a:t>
            </a:r>
            <a:r>
              <a:rPr lang="sk-SK" sz="3000" dirty="0">
                <a:solidFill>
                  <a:schemeClr val="bg1"/>
                </a:solidFill>
              </a:rPr>
              <a:t>okrese </a:t>
            </a:r>
            <a:br>
              <a:rPr lang="sk-SK" sz="3000" dirty="0">
                <a:solidFill>
                  <a:schemeClr val="bg1"/>
                </a:solidFill>
              </a:rPr>
            </a:br>
            <a:r>
              <a:rPr lang="sk-SK" sz="3000" dirty="0">
                <a:solidFill>
                  <a:schemeClr val="bg1"/>
                </a:solidFill>
              </a:rPr>
              <a:t>Senec 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976E0C1-7BA2-CF85-8396-C5F623F05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5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7" name="Zástupný objekt pre obsah 2">
            <a:extLst>
              <a:ext uri="{FF2B5EF4-FFF2-40B4-BE49-F238E27FC236}">
                <a16:creationId xmlns:a16="http://schemas.microsoft.com/office/drawing/2014/main" id="{76940859-0A19-77BC-A83B-3074D4536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862" y="725394"/>
            <a:ext cx="6029325" cy="5407212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sk-SK" sz="1800" b="1" dirty="0"/>
              <a:t>Do roku 2050 nárast počtu obyvateľov o 40%, </a:t>
            </a:r>
            <a:r>
              <a:rPr lang="sk-SK" sz="1800" dirty="0" err="1"/>
              <a:t>t.j</a:t>
            </a:r>
            <a:r>
              <a:rPr lang="sk-SK" sz="1800" dirty="0"/>
              <a:t>. zo 106 951 (2024) na 149 870 (rok 2050), </a:t>
            </a:r>
            <a:r>
              <a:rPr lang="sk-SK" sz="1800" b="1" dirty="0"/>
              <a:t>najmä z dôvodu rastu migračného salda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Postupný rast indexu starnutia</a:t>
            </a:r>
            <a:r>
              <a:rPr lang="sk-SK" sz="1800" dirty="0"/>
              <a:t> až na úroveň 168,80 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Zvýšenie podielu osôb vo veku 65</a:t>
            </a:r>
            <a:r>
              <a:rPr lang="sk-SK" sz="1800" dirty="0"/>
              <a:t>+ z 13,46 (2024) na 28,41 (2050)</a:t>
            </a:r>
          </a:p>
        </p:txBody>
      </p:sp>
      <p:pic>
        <p:nvPicPr>
          <p:cNvPr id="6" name="Obrázok 5" descr="Obrázok, na ktorom je písmo, text, grafika, logo&#10;&#10;Automaticky generovaný popis">
            <a:extLst>
              <a:ext uri="{FF2B5EF4-FFF2-40B4-BE49-F238E27FC236}">
                <a16:creationId xmlns:a16="http://schemas.microsoft.com/office/drawing/2014/main" id="{2FA5AAD9-4768-09C2-1340-43FA2702D19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63774" y="234731"/>
            <a:ext cx="1234279" cy="305299"/>
          </a:xfrm>
          <a:prstGeom prst="rect">
            <a:avLst/>
          </a:prstGeom>
        </p:spPr>
      </p:pic>
      <p:pic>
        <p:nvPicPr>
          <p:cNvPr id="9" name="Obrázok 8" descr="Obrázok, na ktorom je text, kreslený obrázok, erb, symbol&#10;&#10;Automaticky generovaný popis">
            <a:extLst>
              <a:ext uri="{FF2B5EF4-FFF2-40B4-BE49-F238E27FC236}">
                <a16:creationId xmlns:a16="http://schemas.microsoft.com/office/drawing/2014/main" id="{4B2EC3CA-6BCB-3EAD-B440-51CB70635A9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98053" y="136805"/>
            <a:ext cx="806449" cy="806449"/>
          </a:xfrm>
          <a:prstGeom prst="rect">
            <a:avLst/>
          </a:prstGeom>
        </p:spPr>
      </p:pic>
      <p:sp>
        <p:nvSpPr>
          <p:cNvPr id="15" name="BlokTextu 14">
            <a:extLst>
              <a:ext uri="{FF2B5EF4-FFF2-40B4-BE49-F238E27FC236}">
                <a16:creationId xmlns:a16="http://schemas.microsoft.com/office/drawing/2014/main" id="{6F5CB54F-B22A-4645-3E73-3CF2E50FF8EF}"/>
              </a:ext>
            </a:extLst>
          </p:cNvPr>
          <p:cNvSpPr txBox="1"/>
          <p:nvPr/>
        </p:nvSpPr>
        <p:spPr>
          <a:xfrm>
            <a:off x="5757862" y="4762496"/>
            <a:ext cx="59486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sk-SK" sz="9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Zdroj: </a:t>
            </a:r>
            <a:r>
              <a:rPr lang="sk-SK" sz="900" i="1" kern="1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datacube.statistics</a:t>
            </a:r>
            <a:r>
              <a:rPr lang="sk-SK" sz="9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ŠÚ SR a </a:t>
            </a:r>
            <a:r>
              <a:rPr lang="sk-SK" sz="900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VAŇO, B. PILINSKÁ, V. ŠPROCHA, B. &amp; B. BLEHA. 2024. Populačná prognóza krajov a okresov Slovenska (2023 – 2050), </a:t>
            </a:r>
            <a:r>
              <a:rPr lang="sk-SK" sz="9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február 2026</a:t>
            </a:r>
            <a:endParaRPr lang="sk-SK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873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438BF1-D784-C167-B7CF-A9FE27AE3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2B9B7E7-512F-F245-DC0B-F13607735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6A8FCE4-7328-0E8B-C649-5D5F4E486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22D3567-7846-2FFA-9B28-22E17CCA4D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A13B2C1-8003-4E59-BFED-0325C10C54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14F3CBEA-4932-8E9D-F2DA-D46A8777D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139" y="2376861"/>
            <a:ext cx="2884655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sk-SK" sz="3000" dirty="0">
                <a:solidFill>
                  <a:srgbClr val="FFFFFF"/>
                </a:solidFill>
              </a:rPr>
              <a:t>SWOT analýza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BFE291B-F12F-ED39-889C-40CCF8DBA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5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1D994E3-3A0E-AC42-4C1A-A49F54BAB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862" y="725394"/>
            <a:ext cx="6029325" cy="5407212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sk-SK" sz="1800" b="1" dirty="0"/>
              <a:t>Nástroj strategického plánovania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Rozlišujeme medzi: </a:t>
            </a:r>
          </a:p>
          <a:p>
            <a:pPr lvl="1">
              <a:lnSpc>
                <a:spcPct val="100000"/>
              </a:lnSpc>
            </a:pPr>
            <a:r>
              <a:rPr lang="sk-SK" b="1" dirty="0"/>
              <a:t>Vnútornými faktormi </a:t>
            </a:r>
            <a:r>
              <a:rPr lang="sk-SK" dirty="0"/>
              <a:t>(ktoré vieme ovplyvniť) </a:t>
            </a:r>
            <a:r>
              <a:rPr lang="sk-SK" b="1" dirty="0"/>
              <a:t>x </a:t>
            </a:r>
          </a:p>
          <a:p>
            <a:pPr lvl="1">
              <a:lnSpc>
                <a:spcPct val="100000"/>
              </a:lnSpc>
            </a:pPr>
            <a:r>
              <a:rPr lang="sk-SK" b="1" dirty="0"/>
              <a:t>Vonkajšími faktormi </a:t>
            </a:r>
            <a:r>
              <a:rPr lang="sk-SK" dirty="0"/>
              <a:t>(ktoré nevieme ovplyvniť) 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Pri tvorbe využívaná metóda brainstormingu </a:t>
            </a:r>
            <a:r>
              <a:rPr lang="sk-SK" sz="1800" dirty="0"/>
              <a:t>pre získanie čo najviac nápadov, až následne ich triedime, zoskupujeme, </a:t>
            </a:r>
            <a:r>
              <a:rPr lang="sk-SK" sz="1800" dirty="0" err="1"/>
              <a:t>prioritizujeme</a:t>
            </a:r>
            <a:r>
              <a:rPr lang="sk-SK" sz="1800" dirty="0"/>
              <a:t> </a:t>
            </a:r>
          </a:p>
          <a:p>
            <a:pPr>
              <a:lnSpc>
                <a:spcPct val="100000"/>
              </a:lnSpc>
            </a:pPr>
            <a:endParaRPr lang="sk-SK" b="1" dirty="0"/>
          </a:p>
        </p:txBody>
      </p:sp>
      <p:pic>
        <p:nvPicPr>
          <p:cNvPr id="4" name="Obrázok 3" descr="Obrázok, na ktorom je písmo, text, grafika, logo&#10;&#10;Automaticky generovaný popis">
            <a:extLst>
              <a:ext uri="{FF2B5EF4-FFF2-40B4-BE49-F238E27FC236}">
                <a16:creationId xmlns:a16="http://schemas.microsoft.com/office/drawing/2014/main" id="{9E797AC7-6F46-B2AB-BDBB-8D74B41734F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63774" y="234731"/>
            <a:ext cx="1234279" cy="305299"/>
          </a:xfrm>
          <a:prstGeom prst="rect">
            <a:avLst/>
          </a:prstGeom>
        </p:spPr>
      </p:pic>
      <p:pic>
        <p:nvPicPr>
          <p:cNvPr id="5" name="Obrázok 4" descr="Obrázok, na ktorom je text, kreslený obrázok, erb, symbol&#10;&#10;Automaticky generovaný popis">
            <a:extLst>
              <a:ext uri="{FF2B5EF4-FFF2-40B4-BE49-F238E27FC236}">
                <a16:creationId xmlns:a16="http://schemas.microsoft.com/office/drawing/2014/main" id="{236785A2-D3E8-7358-C1E3-37258D0EC9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98053" y="136805"/>
            <a:ext cx="806449" cy="80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32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DEFD50F7-17FF-E768-5C5F-ED1F144A71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485498"/>
              </p:ext>
            </p:extLst>
          </p:nvPr>
        </p:nvGraphicFramePr>
        <p:xfrm>
          <a:off x="1176866" y="733363"/>
          <a:ext cx="9838268" cy="5391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9134">
                  <a:extLst>
                    <a:ext uri="{9D8B030D-6E8A-4147-A177-3AD203B41FA5}">
                      <a16:colId xmlns:a16="http://schemas.microsoft.com/office/drawing/2014/main" val="3096556450"/>
                    </a:ext>
                  </a:extLst>
                </a:gridCol>
                <a:gridCol w="4919134">
                  <a:extLst>
                    <a:ext uri="{9D8B030D-6E8A-4147-A177-3AD203B41FA5}">
                      <a16:colId xmlns:a16="http://schemas.microsoft.com/office/drawing/2014/main" val="1165719237"/>
                    </a:ext>
                  </a:extLst>
                </a:gridCol>
              </a:tblGrid>
              <a:tr h="419794">
                <a:tc>
                  <a:txBody>
                    <a:bodyPr/>
                    <a:lstStyle/>
                    <a:p>
                      <a:r>
                        <a:rPr lang="sk-SK" dirty="0"/>
                        <a:t>SILNÉ STRÁNKY 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SLABÉ STRÁNKY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581794"/>
                  </a:ext>
                </a:extLst>
              </a:tr>
              <a:tr h="1514414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  <a:p>
                      <a:endParaRPr lang="sk-SK" dirty="0"/>
                    </a:p>
                    <a:p>
                      <a:endParaRPr lang="sk-SK" dirty="0"/>
                    </a:p>
                    <a:p>
                      <a:endParaRPr lang="sk-SK" dirty="0"/>
                    </a:p>
                    <a:p>
                      <a:endParaRPr lang="sk-SK" dirty="0"/>
                    </a:p>
                    <a:p>
                      <a:endParaRPr lang="sk-SK" dirty="0"/>
                    </a:p>
                    <a:p>
                      <a:endParaRPr lang="sk-SK" dirty="0"/>
                    </a:p>
                    <a:p>
                      <a:endParaRPr lang="sk-SK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1114483"/>
                  </a:ext>
                </a:extLst>
              </a:tr>
              <a:tr h="399480">
                <a:tc>
                  <a:txBody>
                    <a:bodyPr/>
                    <a:lstStyle/>
                    <a:p>
                      <a:r>
                        <a:rPr lang="sk-SK" b="1" dirty="0">
                          <a:solidFill>
                            <a:schemeClr val="bg1"/>
                          </a:solidFill>
                        </a:rPr>
                        <a:t>PRÍLEŽITOSTI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b="1" dirty="0">
                          <a:solidFill>
                            <a:schemeClr val="bg1"/>
                          </a:solidFill>
                        </a:rPr>
                        <a:t>OHROZENIA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869272"/>
                  </a:ext>
                </a:extLst>
              </a:tr>
              <a:tr h="1514414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  <a:p>
                      <a:endParaRPr lang="sk-SK" dirty="0"/>
                    </a:p>
                    <a:p>
                      <a:endParaRPr lang="sk-SK" dirty="0"/>
                    </a:p>
                    <a:p>
                      <a:endParaRPr lang="sk-SK" dirty="0"/>
                    </a:p>
                    <a:p>
                      <a:endParaRPr lang="sk-SK" dirty="0"/>
                    </a:p>
                    <a:p>
                      <a:endParaRPr lang="sk-SK" dirty="0"/>
                    </a:p>
                    <a:p>
                      <a:endParaRPr lang="sk-SK" dirty="0"/>
                    </a:p>
                    <a:p>
                      <a:endParaRPr lang="sk-SK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2084885"/>
                  </a:ext>
                </a:extLst>
              </a:tr>
            </a:tbl>
          </a:graphicData>
        </a:graphic>
      </p:graphicFrame>
      <p:sp>
        <p:nvSpPr>
          <p:cNvPr id="5" name="Pravá zložená zátvorka 4">
            <a:extLst>
              <a:ext uri="{FF2B5EF4-FFF2-40B4-BE49-F238E27FC236}">
                <a16:creationId xmlns:a16="http://schemas.microsoft.com/office/drawing/2014/main" id="{7D8FA068-5079-7304-7148-6C6DC6EC1E38}"/>
              </a:ext>
            </a:extLst>
          </p:cNvPr>
          <p:cNvSpPr/>
          <p:nvPr/>
        </p:nvSpPr>
        <p:spPr>
          <a:xfrm>
            <a:off x="11015134" y="1251075"/>
            <a:ext cx="279399" cy="2091267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Pravá zložená zátvorka 6">
            <a:extLst>
              <a:ext uri="{FF2B5EF4-FFF2-40B4-BE49-F238E27FC236}">
                <a16:creationId xmlns:a16="http://schemas.microsoft.com/office/drawing/2014/main" id="{29A2F0CA-A121-768F-189F-04191E4AD3A5}"/>
              </a:ext>
            </a:extLst>
          </p:cNvPr>
          <p:cNvSpPr/>
          <p:nvPr/>
        </p:nvSpPr>
        <p:spPr>
          <a:xfrm rot="10800000">
            <a:off x="897467" y="3911600"/>
            <a:ext cx="279399" cy="2091267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512CA077-F573-16A4-53D1-146F70DE6097}"/>
              </a:ext>
            </a:extLst>
          </p:cNvPr>
          <p:cNvSpPr txBox="1"/>
          <p:nvPr/>
        </p:nvSpPr>
        <p:spPr>
          <a:xfrm rot="5400000">
            <a:off x="10463536" y="2067105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>
                <a:solidFill>
                  <a:srgbClr val="C00000"/>
                </a:solidFill>
              </a:rPr>
              <a:t>Vnútorné faktory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98AD882F-5A54-459A-59DD-D14B9719A31D}"/>
              </a:ext>
            </a:extLst>
          </p:cNvPr>
          <p:cNvSpPr txBox="1"/>
          <p:nvPr/>
        </p:nvSpPr>
        <p:spPr>
          <a:xfrm rot="16200000">
            <a:off x="-326362" y="4802538"/>
            <a:ext cx="2078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>
                <a:solidFill>
                  <a:srgbClr val="C00000"/>
                </a:solidFill>
              </a:rPr>
              <a:t>Vonkajšie faktory</a:t>
            </a:r>
          </a:p>
        </p:txBody>
      </p:sp>
      <p:cxnSp>
        <p:nvCxnSpPr>
          <p:cNvPr id="11" name="Priama spojnica 10">
            <a:extLst>
              <a:ext uri="{FF2B5EF4-FFF2-40B4-BE49-F238E27FC236}">
                <a16:creationId xmlns:a16="http://schemas.microsoft.com/office/drawing/2014/main" id="{2C082392-6662-C187-9D8F-87DBA1CB84DE}"/>
              </a:ext>
            </a:extLst>
          </p:cNvPr>
          <p:cNvCxnSpPr/>
          <p:nvPr/>
        </p:nvCxnSpPr>
        <p:spPr>
          <a:xfrm>
            <a:off x="406400" y="3443068"/>
            <a:ext cx="11257465" cy="0"/>
          </a:xfrm>
          <a:prstGeom prst="line">
            <a:avLst/>
          </a:prstGeom>
          <a:ln w="2857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Obrázok 11" descr="Obrázok, na ktorom je písmo, text, grafika, logo&#10;&#10;Automaticky generovaný popis">
            <a:extLst>
              <a:ext uri="{FF2B5EF4-FFF2-40B4-BE49-F238E27FC236}">
                <a16:creationId xmlns:a16="http://schemas.microsoft.com/office/drawing/2014/main" id="{BE36C786-4491-46E2-29A9-4F7497BF84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3774" y="234731"/>
            <a:ext cx="1234279" cy="305299"/>
          </a:xfrm>
          <a:prstGeom prst="rect">
            <a:avLst/>
          </a:prstGeom>
        </p:spPr>
      </p:pic>
      <p:pic>
        <p:nvPicPr>
          <p:cNvPr id="13" name="Obrázok 12" descr="Obrázok, na ktorom je text, kreslený obrázok, erb, symbol&#10;&#10;Automaticky generovaný popis">
            <a:extLst>
              <a:ext uri="{FF2B5EF4-FFF2-40B4-BE49-F238E27FC236}">
                <a16:creationId xmlns:a16="http://schemas.microsoft.com/office/drawing/2014/main" id="{BA6E65F4-D6A2-0EC7-3BED-583D669F6B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98053" y="136805"/>
            <a:ext cx="806449" cy="80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172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6FA66FB-491B-FEC8-8591-957B3C88E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465790"/>
            <a:ext cx="3860798" cy="3941345"/>
          </a:xfrm>
        </p:spPr>
        <p:txBody>
          <a:bodyPr>
            <a:normAutofit/>
          </a:bodyPr>
          <a:lstStyle/>
          <a:p>
            <a:r>
              <a:rPr lang="sk-SK" sz="6000" dirty="0"/>
              <a:t>Priestor na Vaše otázky!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ázok 3" descr="Obrázok, na ktorom je písmo, text, grafika, logo&#10;&#10;Automaticky generovaný popis">
            <a:extLst>
              <a:ext uri="{FF2B5EF4-FFF2-40B4-BE49-F238E27FC236}">
                <a16:creationId xmlns:a16="http://schemas.microsoft.com/office/drawing/2014/main" id="{5B738D6C-8312-B644-3739-763DE4859A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63774" y="234731"/>
            <a:ext cx="1234279" cy="305299"/>
          </a:xfrm>
          <a:prstGeom prst="rect">
            <a:avLst/>
          </a:prstGeom>
        </p:spPr>
      </p:pic>
      <p:pic>
        <p:nvPicPr>
          <p:cNvPr id="5" name="Obrázok 4" descr="Obrázok, na ktorom je text, kreslený obrázok, erb, symbol&#10;&#10;Automaticky generovaný popis">
            <a:extLst>
              <a:ext uri="{FF2B5EF4-FFF2-40B4-BE49-F238E27FC236}">
                <a16:creationId xmlns:a16="http://schemas.microsoft.com/office/drawing/2014/main" id="{7F14343A-762C-350D-8219-AD7F00AD32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98053" y="136805"/>
            <a:ext cx="806449" cy="80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773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809EB9-254C-DD42-B213-6169DD95D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B9F6247-33A8-9E18-DC33-A5F65051C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8DCBC10-6087-4C7B-5E98-672E5446C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C2EC179-BAF8-F6B2-16E5-DAAE49CA7A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F6D4576-F6F7-44F2-EBE8-DCD3E9644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CC408A64-FE6F-868B-33CD-02B958C73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sk-SK" sz="3000" dirty="0">
                <a:solidFill>
                  <a:srgbClr val="FFFFFF"/>
                </a:solidFill>
              </a:rPr>
              <a:t>Poradie pracovných skupín </a:t>
            </a:r>
            <a:br>
              <a:rPr lang="sk-SK" sz="3000" dirty="0">
                <a:solidFill>
                  <a:srgbClr val="FFFFFF"/>
                </a:solidFill>
              </a:rPr>
            </a:br>
            <a:r>
              <a:rPr lang="sk-SK" sz="3000" dirty="0">
                <a:solidFill>
                  <a:srgbClr val="FFFFFF"/>
                </a:solidFill>
              </a:rPr>
              <a:t>v priebehu dňa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14E427A-28DD-C9CC-F17F-6103DDAF2C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BCE8985-2664-FD16-2BB2-3BDE6CC09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862" y="725394"/>
            <a:ext cx="6029325" cy="5407212"/>
          </a:xfrm>
        </p:spPr>
        <p:txBody>
          <a:bodyPr anchor="ctr">
            <a:normAutofit/>
          </a:bodyPr>
          <a:lstStyle/>
          <a:p>
            <a:r>
              <a:rPr lang="sk-SK" sz="1800" b="1" dirty="0"/>
              <a:t>9:00 – 10:30: </a:t>
            </a:r>
            <a:r>
              <a:rPr lang="sk-SK" sz="1800" dirty="0"/>
              <a:t>Seniori </a:t>
            </a:r>
          </a:p>
          <a:p>
            <a:endParaRPr lang="sk-SK" sz="1800" dirty="0"/>
          </a:p>
          <a:p>
            <a:r>
              <a:rPr lang="sk-SK" sz="1800" b="1" dirty="0"/>
              <a:t>10:30 – 12:00: </a:t>
            </a:r>
            <a:r>
              <a:rPr lang="sk-SK" sz="1800" dirty="0"/>
              <a:t>Osoby so zdravotným postihnutím</a:t>
            </a:r>
          </a:p>
          <a:p>
            <a:endParaRPr lang="sk-SK" sz="1800" dirty="0"/>
          </a:p>
          <a:p>
            <a:r>
              <a:rPr lang="sk-SK" sz="1800" b="1" dirty="0"/>
              <a:t>12:30 – 14:00: </a:t>
            </a:r>
            <a:r>
              <a:rPr lang="sk-SK" sz="1800" dirty="0"/>
              <a:t>Rodiny s deťmi </a:t>
            </a:r>
          </a:p>
          <a:p>
            <a:endParaRPr lang="sk-SK" sz="1800" dirty="0"/>
          </a:p>
          <a:p>
            <a:r>
              <a:rPr lang="sk-SK" sz="1800" b="1" dirty="0"/>
              <a:t>14:00 – 15:30: </a:t>
            </a:r>
            <a:r>
              <a:rPr lang="sk-SK" sz="1800" dirty="0"/>
              <a:t>Osoby v krízovej situácii </a:t>
            </a:r>
            <a:endParaRPr lang="sk-SK" sz="1800" b="1" dirty="0"/>
          </a:p>
        </p:txBody>
      </p:sp>
      <p:pic>
        <p:nvPicPr>
          <p:cNvPr id="4" name="Obrázok 3" descr="Obrázok, na ktorom je písmo, text, grafika, logo&#10;&#10;Automaticky generovaný popis">
            <a:extLst>
              <a:ext uri="{FF2B5EF4-FFF2-40B4-BE49-F238E27FC236}">
                <a16:creationId xmlns:a16="http://schemas.microsoft.com/office/drawing/2014/main" id="{208520EC-6528-C15E-1281-0C9AE924A0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63774" y="234731"/>
            <a:ext cx="1234279" cy="305299"/>
          </a:xfrm>
          <a:prstGeom prst="rect">
            <a:avLst/>
          </a:prstGeom>
        </p:spPr>
      </p:pic>
      <p:pic>
        <p:nvPicPr>
          <p:cNvPr id="5" name="Obrázok 4" descr="Obrázok, na ktorom je text, kreslený obrázok, erb, symbol&#10;&#10;Automaticky generovaný popis">
            <a:extLst>
              <a:ext uri="{FF2B5EF4-FFF2-40B4-BE49-F238E27FC236}">
                <a16:creationId xmlns:a16="http://schemas.microsoft.com/office/drawing/2014/main" id="{CE5B215F-438C-8E2A-5AE5-4AFF806BB1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98053" y="136805"/>
            <a:ext cx="806449" cy="80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09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2A32FA-4C68-14B1-3AE6-2DF3B513A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CE551B4-2653-0AEF-3489-9978C64240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952C8D4-8416-CA5A-8387-E4C411866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20FA6DD-2201-B7C0-AA88-3E95BF37E4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5588377-E5AF-C131-B3AB-F60E298612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0E21904B-7E10-BDEE-F76B-FC259F5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sk-SK" sz="3000" dirty="0">
                <a:solidFill>
                  <a:srgbClr val="FFFFFF"/>
                </a:solidFill>
              </a:rPr>
              <a:t>Program stretnutia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0396998-41F0-80EE-C6C6-014FA3E1C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8E8DAE6-2388-398B-030B-0CBE32F90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862" y="725394"/>
            <a:ext cx="6029325" cy="5407212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sk-SK" sz="1800" b="1" dirty="0"/>
              <a:t>Otvorenie stretnutia </a:t>
            </a:r>
            <a:r>
              <a:rPr lang="sk-SK" sz="1800" dirty="0"/>
              <a:t>(Koordinátorka KPSS) 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Predstavenie členov pracovných skupín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Proces komunitného plánovania 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Úloha pracovných skupín v procese KPSS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Vyhodnotenie KPSS mesta Senec 2020 – 2025 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Vybrané </a:t>
            </a:r>
            <a:r>
              <a:rPr lang="sk-SK" sz="1800" b="1" dirty="0" err="1"/>
              <a:t>socio</a:t>
            </a:r>
            <a:r>
              <a:rPr lang="sk-SK" sz="1800" b="1" dirty="0"/>
              <a:t>-demografické ukazovatele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Tvorba SWOT analýz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Diskusia </a:t>
            </a:r>
          </a:p>
        </p:txBody>
      </p:sp>
      <p:pic>
        <p:nvPicPr>
          <p:cNvPr id="4" name="Obrázok 3" descr="Obrázok, na ktorom je písmo, text, grafika, logo&#10;&#10;Automaticky generovaný popis">
            <a:extLst>
              <a:ext uri="{FF2B5EF4-FFF2-40B4-BE49-F238E27FC236}">
                <a16:creationId xmlns:a16="http://schemas.microsoft.com/office/drawing/2014/main" id="{4C39B257-6498-EBD6-3788-0398EFF351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63774" y="234731"/>
            <a:ext cx="1234279" cy="305299"/>
          </a:xfrm>
          <a:prstGeom prst="rect">
            <a:avLst/>
          </a:prstGeom>
        </p:spPr>
      </p:pic>
      <p:pic>
        <p:nvPicPr>
          <p:cNvPr id="5" name="Obrázok 4" descr="Obrázok, na ktorom je text, kreslený obrázok, erb, symbol&#10;&#10;Automaticky generovaný popis">
            <a:extLst>
              <a:ext uri="{FF2B5EF4-FFF2-40B4-BE49-F238E27FC236}">
                <a16:creationId xmlns:a16="http://schemas.microsoft.com/office/drawing/2014/main" id="{409FAADF-2B33-7C39-951C-12CDA21B82B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98053" y="136805"/>
            <a:ext cx="806449" cy="80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133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319F07-F3FE-D784-B0FE-2EFF12D78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>
                <a:latin typeface="+mn-lt"/>
                <a:cs typeface="Calibri" panose="020F0502020204030204" pitchFamily="34" charset="0"/>
              </a:rPr>
              <a:t>Organizačná štruktúra komunitného plánovania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599814A-FB31-E7A1-300D-9322EA031C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8885993"/>
              </p:ext>
            </p:extLst>
          </p:nvPr>
        </p:nvGraphicFramePr>
        <p:xfrm>
          <a:off x="2432166" y="1216271"/>
          <a:ext cx="8194271" cy="5281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ravouholník 4">
            <a:extLst>
              <a:ext uri="{FF2B5EF4-FFF2-40B4-BE49-F238E27FC236}">
                <a16:creationId xmlns:a16="http://schemas.microsoft.com/office/drawing/2014/main" id="{D2C6F6FA-1EA4-D204-4972-6F058D6361A5}"/>
              </a:ext>
            </a:extLst>
          </p:cNvPr>
          <p:cNvSpPr/>
          <p:nvPr/>
        </p:nvSpPr>
        <p:spPr>
          <a:xfrm>
            <a:off x="8656729" y="4015525"/>
            <a:ext cx="1969708" cy="56070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sk-SK" sz="1000" kern="10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Externý spracovateľ KPSS – SocioFórum </a:t>
            </a:r>
            <a:endParaRPr lang="sk-SK" sz="1200" kern="10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Priama spojnica 6">
            <a:extLst>
              <a:ext uri="{FF2B5EF4-FFF2-40B4-BE49-F238E27FC236}">
                <a16:creationId xmlns:a16="http://schemas.microsoft.com/office/drawing/2014/main" id="{D4774BA6-F146-8D7C-02D8-5A6672078F17}"/>
              </a:ext>
            </a:extLst>
          </p:cNvPr>
          <p:cNvCxnSpPr/>
          <p:nvPr/>
        </p:nvCxnSpPr>
        <p:spPr>
          <a:xfrm>
            <a:off x="8229600" y="1881051"/>
            <a:ext cx="65314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riama spojnica 8">
            <a:extLst>
              <a:ext uri="{FF2B5EF4-FFF2-40B4-BE49-F238E27FC236}">
                <a16:creationId xmlns:a16="http://schemas.microsoft.com/office/drawing/2014/main" id="{E587B256-DB4E-4DC3-0916-1C40FC1823CE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8291744" y="4295878"/>
            <a:ext cx="36498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Obrázok 10" descr="Obrázok, na ktorom je písmo, text, grafika, logo&#10;&#10;Automaticky generovaný popis">
            <a:extLst>
              <a:ext uri="{FF2B5EF4-FFF2-40B4-BE49-F238E27FC236}">
                <a16:creationId xmlns:a16="http://schemas.microsoft.com/office/drawing/2014/main" id="{BBFB4E9F-F927-445E-F748-09144B0E029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63774" y="234731"/>
            <a:ext cx="1234279" cy="305299"/>
          </a:xfrm>
          <a:prstGeom prst="rect">
            <a:avLst/>
          </a:prstGeom>
        </p:spPr>
      </p:pic>
      <p:pic>
        <p:nvPicPr>
          <p:cNvPr id="12" name="Obrázok 11" descr="Obrázok, na ktorom je text, kreslený obrázok, erb, symbol&#10;&#10;Automaticky generovaný popis">
            <a:extLst>
              <a:ext uri="{FF2B5EF4-FFF2-40B4-BE49-F238E27FC236}">
                <a16:creationId xmlns:a16="http://schemas.microsoft.com/office/drawing/2014/main" id="{100FF2D5-48E1-79AC-8A55-1A367FA48C0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98053" y="136805"/>
            <a:ext cx="806449" cy="80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844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CACD09-7421-94BE-5359-CB47FDD91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FCD79F-135E-1800-E5F4-1D3DCCAC7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9D7E26B-53EA-897A-F99D-67CD6DC2D9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A64AA9A-C301-03F2-8D02-30341AC45D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1A4F2D7-CC67-2D19-F4A1-B9B8A14FAD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03004464-9621-3DB2-BD33-E7B0C518C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139" y="2376861"/>
            <a:ext cx="2884655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sk-SK" sz="3000" dirty="0">
                <a:solidFill>
                  <a:srgbClr val="FFFFFF"/>
                </a:solidFill>
              </a:rPr>
              <a:t>Proces komunitného plánovania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FB6B7AE-3001-6C2E-C8A3-6F46F7D01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4EB782F-D69E-EF2B-63D5-D19591CAA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862" y="725394"/>
            <a:ext cx="6029325" cy="5407212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sk-SK" sz="1800" b="1" dirty="0"/>
              <a:t>Príprava a iniciácia procesu 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Analýza situácie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Plánovanie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Realizácia návrhu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Monitorovanie a hodnotenie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Zdieľanie výsledkov a ďalšie kroky </a:t>
            </a:r>
          </a:p>
        </p:txBody>
      </p:sp>
      <p:pic>
        <p:nvPicPr>
          <p:cNvPr id="4" name="Obrázok 3" descr="Obrázok, na ktorom je písmo, text, grafika, logo&#10;&#10;Automaticky generovaný popis">
            <a:extLst>
              <a:ext uri="{FF2B5EF4-FFF2-40B4-BE49-F238E27FC236}">
                <a16:creationId xmlns:a16="http://schemas.microsoft.com/office/drawing/2014/main" id="{46DD55A8-D35D-93EC-6CAE-52EB992A53A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63774" y="234731"/>
            <a:ext cx="1234279" cy="305299"/>
          </a:xfrm>
          <a:prstGeom prst="rect">
            <a:avLst/>
          </a:prstGeom>
        </p:spPr>
      </p:pic>
      <p:pic>
        <p:nvPicPr>
          <p:cNvPr id="5" name="Obrázok 4" descr="Obrázok, na ktorom je text, kreslený obrázok, erb, symbol&#10;&#10;Automaticky generovaný popis">
            <a:extLst>
              <a:ext uri="{FF2B5EF4-FFF2-40B4-BE49-F238E27FC236}">
                <a16:creationId xmlns:a16="http://schemas.microsoft.com/office/drawing/2014/main" id="{72154726-13CE-723F-E079-E0B844C0E9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98053" y="136805"/>
            <a:ext cx="806449" cy="80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038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E5D82F-C130-F613-9BA3-E35952714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9F07647-85E7-D38D-2EA6-35858C3D2B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4DEEF0-1431-7E42-18B2-7828D46CF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2E0BD56-7D92-4054-288C-144B9CC7CC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E4BD3252-AF0F-87D9-0F9A-1B975B5743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24418510-B267-9E84-EB10-D6DDEDEEE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139" y="2376861"/>
            <a:ext cx="2884655" cy="2104273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sk-SK" sz="3000" dirty="0">
                <a:solidFill>
                  <a:srgbClr val="FFFFFF"/>
                </a:solidFill>
              </a:rPr>
              <a:t>Úlohy pracovných skupín </a:t>
            </a:r>
            <a:br>
              <a:rPr lang="sk-SK" sz="3000" dirty="0">
                <a:solidFill>
                  <a:srgbClr val="FFFFFF"/>
                </a:solidFill>
              </a:rPr>
            </a:br>
            <a:r>
              <a:rPr lang="sk-SK" sz="3000" dirty="0">
                <a:solidFill>
                  <a:srgbClr val="FFFFFF"/>
                </a:solidFill>
              </a:rPr>
              <a:t>v procese </a:t>
            </a:r>
            <a:br>
              <a:rPr lang="sk-SK" sz="3000" dirty="0">
                <a:solidFill>
                  <a:srgbClr val="FFFFFF"/>
                </a:solidFill>
              </a:rPr>
            </a:br>
            <a:r>
              <a:rPr lang="sk-SK" sz="3000" dirty="0">
                <a:solidFill>
                  <a:srgbClr val="FFFFFF"/>
                </a:solidFill>
              </a:rPr>
              <a:t>KPSS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DF1251-AF6A-9E56-46BA-6785B9F3B7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5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252E0AD-75F5-76C1-AF63-C1B484F2B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862" y="725394"/>
            <a:ext cx="6029325" cy="5407212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sk-SK" sz="1800" b="1" dirty="0"/>
              <a:t>Podieľajú sa na identifikácii potrieb a problémov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Navrhujú riešenia identifikovaných problémov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Zapájajú rôznych aktérov a ponúkajú rôzne perspektívy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Pripomienkujú a poskytujú spätnú väzbu                  k návrhom plánov a stratégií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Pomáhajú pri realizácii koncepcie a sledujú dosiahnuté výsledky </a:t>
            </a:r>
          </a:p>
          <a:p>
            <a:pPr>
              <a:lnSpc>
                <a:spcPct val="100000"/>
              </a:lnSpc>
            </a:pPr>
            <a:endParaRPr lang="sk-SK" b="1" dirty="0"/>
          </a:p>
        </p:txBody>
      </p:sp>
      <p:pic>
        <p:nvPicPr>
          <p:cNvPr id="4" name="Obrázok 3" descr="Obrázok, na ktorom je písmo, text, grafika, logo&#10;&#10;Automaticky generovaný popis">
            <a:extLst>
              <a:ext uri="{FF2B5EF4-FFF2-40B4-BE49-F238E27FC236}">
                <a16:creationId xmlns:a16="http://schemas.microsoft.com/office/drawing/2014/main" id="{AAC7828F-CF29-5D12-8FBC-6838BA88A48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63774" y="234731"/>
            <a:ext cx="1234279" cy="305299"/>
          </a:xfrm>
          <a:prstGeom prst="rect">
            <a:avLst/>
          </a:prstGeom>
        </p:spPr>
      </p:pic>
      <p:pic>
        <p:nvPicPr>
          <p:cNvPr id="5" name="Obrázok 4" descr="Obrázok, na ktorom je text, kreslený obrázok, erb, symbol&#10;&#10;Automaticky generovaný popis">
            <a:extLst>
              <a:ext uri="{FF2B5EF4-FFF2-40B4-BE49-F238E27FC236}">
                <a16:creationId xmlns:a16="http://schemas.microsoft.com/office/drawing/2014/main" id="{271D267B-A547-CD11-F31E-81E9CAA7381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98053" y="136805"/>
            <a:ext cx="806449" cy="80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99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A0A901-07B0-5452-115C-924A92A3D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>
                <a:latin typeface="+mn-lt"/>
              </a:rPr>
              <a:t>Harmonogram stretnutí pracovných skupín</a:t>
            </a:r>
          </a:p>
        </p:txBody>
      </p:sp>
      <p:sp>
        <p:nvSpPr>
          <p:cNvPr id="4" name="Pravouholník 3">
            <a:extLst>
              <a:ext uri="{FF2B5EF4-FFF2-40B4-BE49-F238E27FC236}">
                <a16:creationId xmlns:a16="http://schemas.microsoft.com/office/drawing/2014/main" id="{15DDBDAD-9778-9EA7-EEF2-F1794B3886D8}"/>
              </a:ext>
            </a:extLst>
          </p:cNvPr>
          <p:cNvSpPr/>
          <p:nvPr/>
        </p:nvSpPr>
        <p:spPr>
          <a:xfrm>
            <a:off x="1063752" y="1811867"/>
            <a:ext cx="9824381" cy="28387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482F184-9B50-76D2-2459-5F37FEC5F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b="1" dirty="0"/>
              <a:t>23.marca 2026: </a:t>
            </a:r>
            <a:r>
              <a:rPr lang="sk-SK" dirty="0"/>
              <a:t>Úvodné stretnutie a tvorba SWOT analýz</a:t>
            </a:r>
          </a:p>
          <a:p>
            <a:endParaRPr lang="sk-SK" dirty="0"/>
          </a:p>
          <a:p>
            <a:r>
              <a:rPr lang="sk-SK" b="1" dirty="0"/>
              <a:t>29.júna 2026: </a:t>
            </a:r>
            <a:r>
              <a:rPr lang="sk-SK" dirty="0"/>
              <a:t>Vyhodnotenie analytickej časti, stromy problémov a cieľov </a:t>
            </a:r>
          </a:p>
          <a:p>
            <a:endParaRPr lang="sk-SK" dirty="0"/>
          </a:p>
          <a:p>
            <a:r>
              <a:rPr lang="sk-SK" b="1" dirty="0"/>
              <a:t>september 2026: </a:t>
            </a:r>
            <a:r>
              <a:rPr lang="sk-SK" dirty="0"/>
              <a:t>Verejné prerokovanie KPSS </a:t>
            </a:r>
          </a:p>
          <a:p>
            <a:endParaRPr lang="sk-SK" dirty="0"/>
          </a:p>
          <a:p>
            <a:r>
              <a:rPr lang="sk-SK" dirty="0">
                <a:highlight>
                  <a:srgbClr val="FFFF00"/>
                </a:highlight>
              </a:rPr>
              <a:t>Do 31.10.2026: Odovzdanie vypracovaného KPSS zo strany SocioFóra </a:t>
            </a:r>
          </a:p>
          <a:p>
            <a:endParaRPr lang="sk-SK" dirty="0"/>
          </a:p>
          <a:p>
            <a:r>
              <a:rPr lang="sk-SK" dirty="0"/>
              <a:t>následne prerokovanie a schválenie KPSS</a:t>
            </a:r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priebežné stretnutia pracovných skupín k realizácii a hodnoteniu napĺňania KPSS</a:t>
            </a:r>
          </a:p>
        </p:txBody>
      </p:sp>
      <p:pic>
        <p:nvPicPr>
          <p:cNvPr id="5" name="Obrázok 4" descr="Obrázok, na ktorom je písmo, text, grafika, logo&#10;&#10;Automaticky generovaný popis">
            <a:extLst>
              <a:ext uri="{FF2B5EF4-FFF2-40B4-BE49-F238E27FC236}">
                <a16:creationId xmlns:a16="http://schemas.microsoft.com/office/drawing/2014/main" id="{C72FDF17-042D-B1B1-9506-58236EDA82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3774" y="234731"/>
            <a:ext cx="1234279" cy="305299"/>
          </a:xfrm>
          <a:prstGeom prst="rect">
            <a:avLst/>
          </a:prstGeom>
        </p:spPr>
      </p:pic>
      <p:pic>
        <p:nvPicPr>
          <p:cNvPr id="6" name="Obrázok 5" descr="Obrázok, na ktorom je text, kreslený obrázok, erb, symbol&#10;&#10;Automaticky generovaný popis">
            <a:extLst>
              <a:ext uri="{FF2B5EF4-FFF2-40B4-BE49-F238E27FC236}">
                <a16:creationId xmlns:a16="http://schemas.microsoft.com/office/drawing/2014/main" id="{14387120-0F86-9FA5-1FF1-2A9BA2871D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98053" y="136805"/>
            <a:ext cx="806449" cy="80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778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FF119D-884D-1867-2165-809F3E9CD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D6619A-63B3-6596-61B2-DBE03315C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B855A0D-E88E-141E-F334-C9A8F570D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D73FBC07-200D-0EC6-93F0-59C62FAD1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C4B33BD-2A3E-F3D9-18A2-7CFB84C51A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F19720A9-8CB3-257D-1E88-41FF6F57B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139" y="2376861"/>
            <a:ext cx="2884655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sk-SK" sz="3000" dirty="0">
                <a:solidFill>
                  <a:srgbClr val="FFFFFF"/>
                </a:solidFill>
              </a:rPr>
              <a:t>KPSS na roky 2020 - 2025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F74008-9E92-8A65-8174-64089DC46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5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38B5FFB-CDA3-AF62-FA7D-C2CDF3CBB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862" y="2507582"/>
            <a:ext cx="6029325" cy="3685983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sk-SK" sz="1800" b="1" dirty="0"/>
              <a:t>4 priority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16 aktivít, z toho: </a:t>
            </a:r>
          </a:p>
          <a:p>
            <a:pPr lvl="1">
              <a:lnSpc>
                <a:spcPct val="100000"/>
              </a:lnSpc>
            </a:pPr>
            <a:r>
              <a:rPr lang="sk-SK" dirty="0"/>
              <a:t>12 splnených (75%) </a:t>
            </a:r>
          </a:p>
          <a:p>
            <a:pPr lvl="1">
              <a:lnSpc>
                <a:spcPct val="100000"/>
              </a:lnSpc>
            </a:pPr>
            <a:r>
              <a:rPr lang="sk-SK" dirty="0"/>
              <a:t>3 čiastočne splnené a </a:t>
            </a:r>
          </a:p>
          <a:p>
            <a:pPr lvl="1">
              <a:lnSpc>
                <a:spcPct val="100000"/>
              </a:lnSpc>
            </a:pPr>
            <a:r>
              <a:rPr lang="sk-SK" dirty="0"/>
              <a:t>1 nesplnená   </a:t>
            </a:r>
          </a:p>
          <a:p>
            <a:pPr>
              <a:lnSpc>
                <a:spcPct val="100000"/>
              </a:lnSpc>
            </a:pPr>
            <a:r>
              <a:rPr lang="sk-SK" sz="1800" b="1" dirty="0"/>
              <a:t>Do pripravovaného KPSS zvážiť aktuálnosť čiastočne splnených a nesplnených aktivít </a:t>
            </a:r>
          </a:p>
          <a:p>
            <a:pPr>
              <a:lnSpc>
                <a:spcPct val="100000"/>
              </a:lnSpc>
            </a:pPr>
            <a:endParaRPr lang="sk-SK" b="1" dirty="0"/>
          </a:p>
        </p:txBody>
      </p:sp>
      <p:sp>
        <p:nvSpPr>
          <p:cNvPr id="4" name="Obdĺžniková bublina 3">
            <a:extLst>
              <a:ext uri="{FF2B5EF4-FFF2-40B4-BE49-F238E27FC236}">
                <a16:creationId xmlns:a16="http://schemas.microsoft.com/office/drawing/2014/main" id="{028900B9-ED01-89CA-C10A-8AAD7B4D599A}"/>
              </a:ext>
            </a:extLst>
          </p:cNvPr>
          <p:cNvSpPr/>
          <p:nvPr/>
        </p:nvSpPr>
        <p:spPr>
          <a:xfrm>
            <a:off x="5915633" y="1564329"/>
            <a:ext cx="5282420" cy="952101"/>
          </a:xfrm>
          <a:prstGeom prst="wedgeRectCallout">
            <a:avLst/>
          </a:prstGeom>
          <a:solidFill>
            <a:schemeClr val="accent3"/>
          </a:solidFill>
          <a:ln>
            <a:solidFill>
              <a:schemeClr val="accent2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675452"/>
                      <a:gd name="connsiteY0" fmla="*/ 0 h 3323055"/>
                      <a:gd name="connsiteX1" fmla="*/ 444577 w 5675452"/>
                      <a:gd name="connsiteY1" fmla="*/ 0 h 3323055"/>
                      <a:gd name="connsiteX2" fmla="*/ 945909 w 5675452"/>
                      <a:gd name="connsiteY2" fmla="*/ 0 h 3323055"/>
                      <a:gd name="connsiteX3" fmla="*/ 945909 w 5675452"/>
                      <a:gd name="connsiteY3" fmla="*/ 0 h 3323055"/>
                      <a:gd name="connsiteX4" fmla="*/ 1376297 w 5675452"/>
                      <a:gd name="connsiteY4" fmla="*/ 0 h 3323055"/>
                      <a:gd name="connsiteX5" fmla="*/ 1849252 w 5675452"/>
                      <a:gd name="connsiteY5" fmla="*/ 0 h 3323055"/>
                      <a:gd name="connsiteX6" fmla="*/ 2364772 w 5675452"/>
                      <a:gd name="connsiteY6" fmla="*/ 0 h 3323055"/>
                      <a:gd name="connsiteX7" fmla="*/ 3060015 w 5675452"/>
                      <a:gd name="connsiteY7" fmla="*/ 0 h 3323055"/>
                      <a:gd name="connsiteX8" fmla="*/ 3722151 w 5675452"/>
                      <a:gd name="connsiteY8" fmla="*/ 0 h 3323055"/>
                      <a:gd name="connsiteX9" fmla="*/ 4351180 w 5675452"/>
                      <a:gd name="connsiteY9" fmla="*/ 0 h 3323055"/>
                      <a:gd name="connsiteX10" fmla="*/ 5046423 w 5675452"/>
                      <a:gd name="connsiteY10" fmla="*/ 0 h 3323055"/>
                      <a:gd name="connsiteX11" fmla="*/ 5675452 w 5675452"/>
                      <a:gd name="connsiteY11" fmla="*/ 0 h 3323055"/>
                      <a:gd name="connsiteX12" fmla="*/ 5675452 w 5675452"/>
                      <a:gd name="connsiteY12" fmla="*/ 684919 h 3323055"/>
                      <a:gd name="connsiteX13" fmla="*/ 5675452 w 5675452"/>
                      <a:gd name="connsiteY13" fmla="*/ 1350453 h 3323055"/>
                      <a:gd name="connsiteX14" fmla="*/ 5675452 w 5675452"/>
                      <a:gd name="connsiteY14" fmla="*/ 1938449 h 3323055"/>
                      <a:gd name="connsiteX15" fmla="*/ 5675452 w 5675452"/>
                      <a:gd name="connsiteY15" fmla="*/ 1938449 h 3323055"/>
                      <a:gd name="connsiteX16" fmla="*/ 5675452 w 5675452"/>
                      <a:gd name="connsiteY16" fmla="*/ 2353831 h 3323055"/>
                      <a:gd name="connsiteX17" fmla="*/ 5675452 w 5675452"/>
                      <a:gd name="connsiteY17" fmla="*/ 2769213 h 3323055"/>
                      <a:gd name="connsiteX18" fmla="*/ 5675452 w 5675452"/>
                      <a:gd name="connsiteY18" fmla="*/ 3323055 h 3323055"/>
                      <a:gd name="connsiteX19" fmla="*/ 5112636 w 5675452"/>
                      <a:gd name="connsiteY19" fmla="*/ 3323055 h 3323055"/>
                      <a:gd name="connsiteX20" fmla="*/ 4417394 w 5675452"/>
                      <a:gd name="connsiteY20" fmla="*/ 3323055 h 3323055"/>
                      <a:gd name="connsiteX21" fmla="*/ 3854578 w 5675452"/>
                      <a:gd name="connsiteY21" fmla="*/ 3323055 h 3323055"/>
                      <a:gd name="connsiteX22" fmla="*/ 3192442 w 5675452"/>
                      <a:gd name="connsiteY22" fmla="*/ 3323055 h 3323055"/>
                      <a:gd name="connsiteX23" fmla="*/ 2364772 w 5675452"/>
                      <a:gd name="connsiteY23" fmla="*/ 3323055 h 3323055"/>
                      <a:gd name="connsiteX24" fmla="*/ 1995877 w 5675452"/>
                      <a:gd name="connsiteY24" fmla="*/ 3539054 h 3323055"/>
                      <a:gd name="connsiteX25" fmla="*/ 1655359 w 5675452"/>
                      <a:gd name="connsiteY25" fmla="*/ 3738437 h 3323055"/>
                      <a:gd name="connsiteX26" fmla="*/ 1314823 w 5675452"/>
                      <a:gd name="connsiteY26" fmla="*/ 3539054 h 3323055"/>
                      <a:gd name="connsiteX27" fmla="*/ 945909 w 5675452"/>
                      <a:gd name="connsiteY27" fmla="*/ 3323055 h 3323055"/>
                      <a:gd name="connsiteX28" fmla="*/ 491873 w 5675452"/>
                      <a:gd name="connsiteY28" fmla="*/ 3323055 h 3323055"/>
                      <a:gd name="connsiteX29" fmla="*/ 0 w 5675452"/>
                      <a:gd name="connsiteY29" fmla="*/ 3323055 h 3323055"/>
                      <a:gd name="connsiteX30" fmla="*/ 0 w 5675452"/>
                      <a:gd name="connsiteY30" fmla="*/ 2769213 h 3323055"/>
                      <a:gd name="connsiteX31" fmla="*/ 0 w 5675452"/>
                      <a:gd name="connsiteY31" fmla="*/ 2337216 h 3323055"/>
                      <a:gd name="connsiteX32" fmla="*/ 0 w 5675452"/>
                      <a:gd name="connsiteY32" fmla="*/ 1938449 h 3323055"/>
                      <a:gd name="connsiteX33" fmla="*/ 0 w 5675452"/>
                      <a:gd name="connsiteY33" fmla="*/ 1938449 h 3323055"/>
                      <a:gd name="connsiteX34" fmla="*/ 0 w 5675452"/>
                      <a:gd name="connsiteY34" fmla="*/ 1350453 h 3323055"/>
                      <a:gd name="connsiteX35" fmla="*/ 0 w 5675452"/>
                      <a:gd name="connsiteY35" fmla="*/ 743072 h 3323055"/>
                      <a:gd name="connsiteX36" fmla="*/ 0 w 5675452"/>
                      <a:gd name="connsiteY36" fmla="*/ 0 h 33230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5675452" h="3323055" fill="none" extrusionOk="0">
                        <a:moveTo>
                          <a:pt x="0" y="0"/>
                        </a:moveTo>
                        <a:cubicBezTo>
                          <a:pt x="214523" y="-623"/>
                          <a:pt x="240182" y="9225"/>
                          <a:pt x="444577" y="0"/>
                        </a:cubicBezTo>
                        <a:cubicBezTo>
                          <a:pt x="648972" y="-9225"/>
                          <a:pt x="794001" y="-2685"/>
                          <a:pt x="945909" y="0"/>
                        </a:cubicBezTo>
                        <a:lnTo>
                          <a:pt x="945909" y="0"/>
                        </a:lnTo>
                        <a:cubicBezTo>
                          <a:pt x="1079822" y="8069"/>
                          <a:pt x="1189284" y="-13639"/>
                          <a:pt x="1376297" y="0"/>
                        </a:cubicBezTo>
                        <a:cubicBezTo>
                          <a:pt x="1563310" y="13639"/>
                          <a:pt x="1722250" y="-6609"/>
                          <a:pt x="1849252" y="0"/>
                        </a:cubicBezTo>
                        <a:cubicBezTo>
                          <a:pt x="1976254" y="6609"/>
                          <a:pt x="2216902" y="-24645"/>
                          <a:pt x="2364772" y="0"/>
                        </a:cubicBezTo>
                        <a:cubicBezTo>
                          <a:pt x="2622190" y="-32633"/>
                          <a:pt x="2791654" y="9092"/>
                          <a:pt x="3060015" y="0"/>
                        </a:cubicBezTo>
                        <a:cubicBezTo>
                          <a:pt x="3328376" y="-9092"/>
                          <a:pt x="3524466" y="-4850"/>
                          <a:pt x="3722151" y="0"/>
                        </a:cubicBezTo>
                        <a:cubicBezTo>
                          <a:pt x="3919836" y="4850"/>
                          <a:pt x="4189123" y="-18141"/>
                          <a:pt x="4351180" y="0"/>
                        </a:cubicBezTo>
                        <a:cubicBezTo>
                          <a:pt x="4513237" y="18141"/>
                          <a:pt x="4850990" y="-30851"/>
                          <a:pt x="5046423" y="0"/>
                        </a:cubicBezTo>
                        <a:cubicBezTo>
                          <a:pt x="5241856" y="30851"/>
                          <a:pt x="5518443" y="-11721"/>
                          <a:pt x="5675452" y="0"/>
                        </a:cubicBezTo>
                        <a:cubicBezTo>
                          <a:pt x="5666777" y="211101"/>
                          <a:pt x="5652092" y="477558"/>
                          <a:pt x="5675452" y="684919"/>
                        </a:cubicBezTo>
                        <a:cubicBezTo>
                          <a:pt x="5698812" y="892280"/>
                          <a:pt x="5708533" y="1158218"/>
                          <a:pt x="5675452" y="1350453"/>
                        </a:cubicBezTo>
                        <a:cubicBezTo>
                          <a:pt x="5642371" y="1542688"/>
                          <a:pt x="5700121" y="1719118"/>
                          <a:pt x="5675452" y="1938449"/>
                        </a:cubicBezTo>
                        <a:lnTo>
                          <a:pt x="5675452" y="1938449"/>
                        </a:lnTo>
                        <a:cubicBezTo>
                          <a:pt x="5674083" y="2054681"/>
                          <a:pt x="5687669" y="2217153"/>
                          <a:pt x="5675452" y="2353831"/>
                        </a:cubicBezTo>
                        <a:cubicBezTo>
                          <a:pt x="5663235" y="2490509"/>
                          <a:pt x="5671670" y="2625268"/>
                          <a:pt x="5675452" y="2769213"/>
                        </a:cubicBezTo>
                        <a:cubicBezTo>
                          <a:pt x="5701751" y="2884930"/>
                          <a:pt x="5677365" y="3061521"/>
                          <a:pt x="5675452" y="3323055"/>
                        </a:cubicBezTo>
                        <a:cubicBezTo>
                          <a:pt x="5449517" y="3315185"/>
                          <a:pt x="5249164" y="3331456"/>
                          <a:pt x="5112636" y="3323055"/>
                        </a:cubicBezTo>
                        <a:cubicBezTo>
                          <a:pt x="4976108" y="3314654"/>
                          <a:pt x="4654871" y="3323019"/>
                          <a:pt x="4417394" y="3323055"/>
                        </a:cubicBezTo>
                        <a:cubicBezTo>
                          <a:pt x="4179917" y="3323091"/>
                          <a:pt x="3989334" y="3322398"/>
                          <a:pt x="3854578" y="3323055"/>
                        </a:cubicBezTo>
                        <a:cubicBezTo>
                          <a:pt x="3719822" y="3323712"/>
                          <a:pt x="3326232" y="3311347"/>
                          <a:pt x="3192442" y="3323055"/>
                        </a:cubicBezTo>
                        <a:cubicBezTo>
                          <a:pt x="3058652" y="3334763"/>
                          <a:pt x="2563661" y="3363219"/>
                          <a:pt x="2364772" y="3323055"/>
                        </a:cubicBezTo>
                        <a:cubicBezTo>
                          <a:pt x="2228229" y="3384817"/>
                          <a:pt x="2156414" y="3450559"/>
                          <a:pt x="1995877" y="3539054"/>
                        </a:cubicBezTo>
                        <a:cubicBezTo>
                          <a:pt x="1835340" y="3627549"/>
                          <a:pt x="1733020" y="3680452"/>
                          <a:pt x="1655359" y="3738437"/>
                        </a:cubicBezTo>
                        <a:cubicBezTo>
                          <a:pt x="1481866" y="3651146"/>
                          <a:pt x="1434546" y="3616377"/>
                          <a:pt x="1314823" y="3539054"/>
                        </a:cubicBezTo>
                        <a:cubicBezTo>
                          <a:pt x="1195100" y="3461731"/>
                          <a:pt x="1077269" y="3414421"/>
                          <a:pt x="945909" y="3323055"/>
                        </a:cubicBezTo>
                        <a:cubicBezTo>
                          <a:pt x="810892" y="3311103"/>
                          <a:pt x="646445" y="3341313"/>
                          <a:pt x="491873" y="3323055"/>
                        </a:cubicBezTo>
                        <a:cubicBezTo>
                          <a:pt x="337301" y="3304797"/>
                          <a:pt x="192457" y="3346544"/>
                          <a:pt x="0" y="3323055"/>
                        </a:cubicBezTo>
                        <a:cubicBezTo>
                          <a:pt x="-18965" y="3166514"/>
                          <a:pt x="-3067" y="2978492"/>
                          <a:pt x="0" y="2769213"/>
                        </a:cubicBezTo>
                        <a:cubicBezTo>
                          <a:pt x="10175" y="2614975"/>
                          <a:pt x="17087" y="2543596"/>
                          <a:pt x="0" y="2337216"/>
                        </a:cubicBezTo>
                        <a:cubicBezTo>
                          <a:pt x="-17087" y="2130836"/>
                          <a:pt x="16824" y="2120099"/>
                          <a:pt x="0" y="1938449"/>
                        </a:cubicBezTo>
                        <a:lnTo>
                          <a:pt x="0" y="1938449"/>
                        </a:lnTo>
                        <a:cubicBezTo>
                          <a:pt x="2876" y="1796019"/>
                          <a:pt x="-2389" y="1521624"/>
                          <a:pt x="0" y="1350453"/>
                        </a:cubicBezTo>
                        <a:cubicBezTo>
                          <a:pt x="2389" y="1179282"/>
                          <a:pt x="18249" y="1042050"/>
                          <a:pt x="0" y="743072"/>
                        </a:cubicBezTo>
                        <a:cubicBezTo>
                          <a:pt x="-18249" y="444094"/>
                          <a:pt x="27382" y="153211"/>
                          <a:pt x="0" y="0"/>
                        </a:cubicBezTo>
                        <a:close/>
                      </a:path>
                      <a:path w="5675452" h="3323055" stroke="0" extrusionOk="0">
                        <a:moveTo>
                          <a:pt x="0" y="0"/>
                        </a:moveTo>
                        <a:cubicBezTo>
                          <a:pt x="150181" y="18865"/>
                          <a:pt x="319679" y="-7199"/>
                          <a:pt x="463495" y="0"/>
                        </a:cubicBezTo>
                        <a:cubicBezTo>
                          <a:pt x="607312" y="7199"/>
                          <a:pt x="825722" y="-21008"/>
                          <a:pt x="945909" y="0"/>
                        </a:cubicBezTo>
                        <a:lnTo>
                          <a:pt x="945909" y="0"/>
                        </a:lnTo>
                        <a:cubicBezTo>
                          <a:pt x="1134669" y="15317"/>
                          <a:pt x="1294218" y="-6514"/>
                          <a:pt x="1447241" y="0"/>
                        </a:cubicBezTo>
                        <a:cubicBezTo>
                          <a:pt x="1600264" y="6514"/>
                          <a:pt x="1786186" y="9709"/>
                          <a:pt x="1920195" y="0"/>
                        </a:cubicBezTo>
                        <a:cubicBezTo>
                          <a:pt x="2054204" y="-9709"/>
                          <a:pt x="2161100" y="8482"/>
                          <a:pt x="2364772" y="0"/>
                        </a:cubicBezTo>
                        <a:cubicBezTo>
                          <a:pt x="2578683" y="7775"/>
                          <a:pt x="2778187" y="-13695"/>
                          <a:pt x="2960694" y="0"/>
                        </a:cubicBezTo>
                        <a:cubicBezTo>
                          <a:pt x="3143201" y="13695"/>
                          <a:pt x="3351083" y="1183"/>
                          <a:pt x="3556617" y="0"/>
                        </a:cubicBezTo>
                        <a:cubicBezTo>
                          <a:pt x="3762151" y="-1183"/>
                          <a:pt x="4128033" y="29378"/>
                          <a:pt x="4284966" y="0"/>
                        </a:cubicBezTo>
                        <a:cubicBezTo>
                          <a:pt x="4441899" y="-29378"/>
                          <a:pt x="4721831" y="17617"/>
                          <a:pt x="4847782" y="0"/>
                        </a:cubicBezTo>
                        <a:cubicBezTo>
                          <a:pt x="4973733" y="-17617"/>
                          <a:pt x="5447404" y="-9330"/>
                          <a:pt x="5675452" y="0"/>
                        </a:cubicBezTo>
                        <a:cubicBezTo>
                          <a:pt x="5650806" y="299862"/>
                          <a:pt x="5667587" y="348431"/>
                          <a:pt x="5675452" y="646150"/>
                        </a:cubicBezTo>
                        <a:cubicBezTo>
                          <a:pt x="5683318" y="943869"/>
                          <a:pt x="5666564" y="1084148"/>
                          <a:pt x="5675452" y="1311684"/>
                        </a:cubicBezTo>
                        <a:cubicBezTo>
                          <a:pt x="5684340" y="1539220"/>
                          <a:pt x="5651168" y="1718814"/>
                          <a:pt x="5675452" y="1938449"/>
                        </a:cubicBezTo>
                        <a:lnTo>
                          <a:pt x="5675452" y="1938449"/>
                        </a:lnTo>
                        <a:cubicBezTo>
                          <a:pt x="5687527" y="2125327"/>
                          <a:pt x="5682473" y="2161710"/>
                          <a:pt x="5675452" y="2370446"/>
                        </a:cubicBezTo>
                        <a:cubicBezTo>
                          <a:pt x="5668431" y="2579182"/>
                          <a:pt x="5685301" y="2675279"/>
                          <a:pt x="5675452" y="2769213"/>
                        </a:cubicBezTo>
                        <a:cubicBezTo>
                          <a:pt x="5662935" y="2979153"/>
                          <a:pt x="5665540" y="3086728"/>
                          <a:pt x="5675452" y="3323055"/>
                        </a:cubicBezTo>
                        <a:cubicBezTo>
                          <a:pt x="5505453" y="3335538"/>
                          <a:pt x="5252102" y="3331592"/>
                          <a:pt x="5112636" y="3323055"/>
                        </a:cubicBezTo>
                        <a:cubicBezTo>
                          <a:pt x="4973170" y="3314518"/>
                          <a:pt x="4668438" y="3309953"/>
                          <a:pt x="4516714" y="3323055"/>
                        </a:cubicBezTo>
                        <a:cubicBezTo>
                          <a:pt x="4364990" y="3336157"/>
                          <a:pt x="4184860" y="3346995"/>
                          <a:pt x="3887685" y="3323055"/>
                        </a:cubicBezTo>
                        <a:cubicBezTo>
                          <a:pt x="3590510" y="3299115"/>
                          <a:pt x="3424249" y="3342639"/>
                          <a:pt x="3159335" y="3323055"/>
                        </a:cubicBezTo>
                        <a:cubicBezTo>
                          <a:pt x="2894421" y="3303472"/>
                          <a:pt x="2700795" y="3315173"/>
                          <a:pt x="2364772" y="3323055"/>
                        </a:cubicBezTo>
                        <a:cubicBezTo>
                          <a:pt x="2251496" y="3388728"/>
                          <a:pt x="2132919" y="3465095"/>
                          <a:pt x="2017160" y="3526592"/>
                        </a:cubicBezTo>
                        <a:cubicBezTo>
                          <a:pt x="1901401" y="3588089"/>
                          <a:pt x="1806784" y="3633491"/>
                          <a:pt x="1655359" y="3738437"/>
                        </a:cubicBezTo>
                        <a:cubicBezTo>
                          <a:pt x="1560511" y="3699199"/>
                          <a:pt x="1460676" y="3642242"/>
                          <a:pt x="1286445" y="3522438"/>
                        </a:cubicBezTo>
                        <a:cubicBezTo>
                          <a:pt x="1112214" y="3402634"/>
                          <a:pt x="1049808" y="3384934"/>
                          <a:pt x="945909" y="3323055"/>
                        </a:cubicBezTo>
                        <a:cubicBezTo>
                          <a:pt x="732306" y="3341799"/>
                          <a:pt x="627605" y="3327445"/>
                          <a:pt x="491873" y="3323055"/>
                        </a:cubicBezTo>
                        <a:cubicBezTo>
                          <a:pt x="356141" y="3318665"/>
                          <a:pt x="235618" y="3317830"/>
                          <a:pt x="0" y="3323055"/>
                        </a:cubicBezTo>
                        <a:cubicBezTo>
                          <a:pt x="17296" y="3179814"/>
                          <a:pt x="-14692" y="2932489"/>
                          <a:pt x="0" y="2769213"/>
                        </a:cubicBezTo>
                        <a:cubicBezTo>
                          <a:pt x="5717" y="2632320"/>
                          <a:pt x="5675" y="2463143"/>
                          <a:pt x="0" y="2362139"/>
                        </a:cubicBezTo>
                        <a:cubicBezTo>
                          <a:pt x="-5675" y="2261135"/>
                          <a:pt x="-14166" y="2114161"/>
                          <a:pt x="0" y="1938449"/>
                        </a:cubicBezTo>
                        <a:lnTo>
                          <a:pt x="0" y="1938449"/>
                        </a:lnTo>
                        <a:cubicBezTo>
                          <a:pt x="21957" y="1638936"/>
                          <a:pt x="18477" y="1509549"/>
                          <a:pt x="0" y="1272915"/>
                        </a:cubicBezTo>
                        <a:cubicBezTo>
                          <a:pt x="-18477" y="1036281"/>
                          <a:pt x="-24962" y="927499"/>
                          <a:pt x="0" y="665534"/>
                        </a:cubicBezTo>
                        <a:cubicBezTo>
                          <a:pt x="24962" y="403569"/>
                          <a:pt x="21417" y="16139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600" i="1" dirty="0"/>
              <a:t>„Poskytovatelia sociálnych služieb boli mailom vyzvaní, na predloženie podkladov k vyhodnoteniu KPSS mesta Senec na rok 2020 – 2025.“ </a:t>
            </a:r>
          </a:p>
        </p:txBody>
      </p:sp>
      <p:pic>
        <p:nvPicPr>
          <p:cNvPr id="5" name="Obrázok 4" descr="Obrázok, na ktorom je písmo, text, grafika, logo&#10;&#10;Automaticky generovaný popis">
            <a:extLst>
              <a:ext uri="{FF2B5EF4-FFF2-40B4-BE49-F238E27FC236}">
                <a16:creationId xmlns:a16="http://schemas.microsoft.com/office/drawing/2014/main" id="{D37AAD68-4816-C224-2C7C-AAAB087A258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63774" y="234731"/>
            <a:ext cx="1234279" cy="305299"/>
          </a:xfrm>
          <a:prstGeom prst="rect">
            <a:avLst/>
          </a:prstGeom>
        </p:spPr>
      </p:pic>
      <p:pic>
        <p:nvPicPr>
          <p:cNvPr id="6" name="Obrázok 5" descr="Obrázok, na ktorom je text, kreslený obrázok, erb, symbol&#10;&#10;Automaticky generovaný popis">
            <a:extLst>
              <a:ext uri="{FF2B5EF4-FFF2-40B4-BE49-F238E27FC236}">
                <a16:creationId xmlns:a16="http://schemas.microsoft.com/office/drawing/2014/main" id="{7BD2215C-8422-73C0-3B7C-984F85C2359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98053" y="136805"/>
            <a:ext cx="806449" cy="80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678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48F032EB-A41D-60C6-1EF2-AEFDB58E53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773923"/>
              </p:ext>
            </p:extLst>
          </p:nvPr>
        </p:nvGraphicFramePr>
        <p:xfrm>
          <a:off x="955672" y="440183"/>
          <a:ext cx="10280650" cy="1713738"/>
        </p:xfrm>
        <a:graphic>
          <a:graphicData uri="http://schemas.openxmlformats.org/drawingml/2006/table">
            <a:tbl>
              <a:tblPr firstRow="1" firstCol="1" bandRow="1"/>
              <a:tblGrid>
                <a:gridCol w="975652">
                  <a:extLst>
                    <a:ext uri="{9D8B030D-6E8A-4147-A177-3AD203B41FA5}">
                      <a16:colId xmlns:a16="http://schemas.microsoft.com/office/drawing/2014/main" val="1123361609"/>
                    </a:ext>
                  </a:extLst>
                </a:gridCol>
                <a:gridCol w="6965702">
                  <a:extLst>
                    <a:ext uri="{9D8B030D-6E8A-4147-A177-3AD203B41FA5}">
                      <a16:colId xmlns:a16="http://schemas.microsoft.com/office/drawing/2014/main" val="681158723"/>
                    </a:ext>
                  </a:extLst>
                </a:gridCol>
                <a:gridCol w="2339296">
                  <a:extLst>
                    <a:ext uri="{9D8B030D-6E8A-4147-A177-3AD203B41FA5}">
                      <a16:colId xmlns:a16="http://schemas.microsoft.com/office/drawing/2014/main" val="561668723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200" b="1" kern="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Priorita 1 Sociálna starostlivosť o seniorov</a:t>
                      </a:r>
                      <a:endParaRPr lang="sk-SK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682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893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Cieľ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1.1 Podpora aktívneho starnutia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874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Aktivita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Popis aktivity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Vyhodnotenie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0083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1.1.1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Rozvoj terénnej opatrovateľskej služby s cieľom zotrvania seniorov v prirodzenom prostredí domácnosti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Splnené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18682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1.1.2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Aktivizácia rozvoja súčasných a ďalších aktivít pre cieľovú skupinu seniorov v oblasti kultúrneho vyžitia a trávenie voľného čas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Splnené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8060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1.1.3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Podpora aktivít s cieľom vzdelávania a informovania seniorov v oblasti prevencie kriminality, nakoľko táto cieľová skupina sa stáva v súčasnej dobe obeťami trestných činov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Splnené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3841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1.1.4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Zriadiť sociálnu službu – zariadenie pre seniorov (rozvoj pobytových zariadení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Čiastočne splnené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980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1.1.5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Prezentovanie dobrovoľníckej práce študentom stredných a vysokých škôl s humanitárnym zameraním, evidovaným nezamestnaným na ÚPSVaR Pezinok, pracovisko Senec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Splnené </a:t>
                      </a:r>
                      <a:endParaRPr lang="sk-SK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302705"/>
                  </a:ext>
                </a:extLst>
              </a:tr>
            </a:tbl>
          </a:graphicData>
        </a:graphic>
      </p:graphicFrame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7D1724E5-27CC-4586-E50E-D2C065ABA2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589071"/>
              </p:ext>
            </p:extLst>
          </p:nvPr>
        </p:nvGraphicFramePr>
        <p:xfrm>
          <a:off x="955672" y="2416492"/>
          <a:ext cx="10280649" cy="1196975"/>
        </p:xfrm>
        <a:graphic>
          <a:graphicData uri="http://schemas.openxmlformats.org/drawingml/2006/table">
            <a:tbl>
              <a:tblPr firstRow="1" firstCol="1" bandRow="1"/>
              <a:tblGrid>
                <a:gridCol w="975652">
                  <a:extLst>
                    <a:ext uri="{9D8B030D-6E8A-4147-A177-3AD203B41FA5}">
                      <a16:colId xmlns:a16="http://schemas.microsoft.com/office/drawing/2014/main" val="1362533772"/>
                    </a:ext>
                  </a:extLst>
                </a:gridCol>
                <a:gridCol w="6965701">
                  <a:extLst>
                    <a:ext uri="{9D8B030D-6E8A-4147-A177-3AD203B41FA5}">
                      <a16:colId xmlns:a16="http://schemas.microsoft.com/office/drawing/2014/main" val="3768574165"/>
                    </a:ext>
                  </a:extLst>
                </a:gridCol>
                <a:gridCol w="2339296">
                  <a:extLst>
                    <a:ext uri="{9D8B030D-6E8A-4147-A177-3AD203B41FA5}">
                      <a16:colId xmlns:a16="http://schemas.microsoft.com/office/drawing/2014/main" val="2914906106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200" b="1" kern="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Priorita 2 Vybudovanie základnej siete služieb na podporu rodín s deťmi</a:t>
                      </a:r>
                      <a:endParaRPr lang="sk-SK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11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633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Cieľ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2.1 Podpora rodín s deťmi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3951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Aktivita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Popis aktivity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Vyhodnotenie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96328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2.1.1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Zriadenie nízkoprahového denného centra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Splnené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4093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2.2.2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Zabezpečiť preventívne programy na zníženie sociálno-patologických javov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Splnené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03311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2.2.3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Zlepšiť spoluprácu a komunikáciu medzi organizáciami pracujúcimi s rodinou, deťmi a mládežou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Splnené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461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2.2.4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Zriadiť miesto terénneho sociálneho pracovníka pre prácu s rodinou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Splnené </a:t>
                      </a:r>
                      <a:endParaRPr lang="sk-SK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779301"/>
                  </a:ext>
                </a:extLst>
              </a:tr>
            </a:tbl>
          </a:graphicData>
        </a:graphic>
      </p:graphicFrame>
      <p:graphicFrame>
        <p:nvGraphicFramePr>
          <p:cNvPr id="6" name="Tabuľka 5">
            <a:extLst>
              <a:ext uri="{FF2B5EF4-FFF2-40B4-BE49-F238E27FC236}">
                <a16:creationId xmlns:a16="http://schemas.microsoft.com/office/drawing/2014/main" id="{C6AFC9EF-3EEC-120F-A16B-2EB2BCDC0A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018858"/>
              </p:ext>
            </p:extLst>
          </p:nvPr>
        </p:nvGraphicFramePr>
        <p:xfrm>
          <a:off x="955672" y="3921758"/>
          <a:ext cx="10280649" cy="1363218"/>
        </p:xfrm>
        <a:graphic>
          <a:graphicData uri="http://schemas.openxmlformats.org/drawingml/2006/table">
            <a:tbl>
              <a:tblPr firstRow="1" firstCol="1" bandRow="1"/>
              <a:tblGrid>
                <a:gridCol w="975652">
                  <a:extLst>
                    <a:ext uri="{9D8B030D-6E8A-4147-A177-3AD203B41FA5}">
                      <a16:colId xmlns:a16="http://schemas.microsoft.com/office/drawing/2014/main" val="2473711335"/>
                    </a:ext>
                  </a:extLst>
                </a:gridCol>
                <a:gridCol w="6965701">
                  <a:extLst>
                    <a:ext uri="{9D8B030D-6E8A-4147-A177-3AD203B41FA5}">
                      <a16:colId xmlns:a16="http://schemas.microsoft.com/office/drawing/2014/main" val="136880362"/>
                    </a:ext>
                  </a:extLst>
                </a:gridCol>
                <a:gridCol w="2339296">
                  <a:extLst>
                    <a:ext uri="{9D8B030D-6E8A-4147-A177-3AD203B41FA5}">
                      <a16:colId xmlns:a16="http://schemas.microsoft.com/office/drawing/2014/main" val="90931450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200" b="1" kern="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Priorita 3 Vytvorenie komplexu sociálnych služieb pre občanov so zdravotným postihnutím</a:t>
                      </a:r>
                      <a:endParaRPr lang="sk-SK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6991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7342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Cieľ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3.1 Podpora občanov so zdravotným postihnutím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70499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Aktivita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Popis aktivity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Vyhodnotenie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55116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3.1.1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Rekonštrukcia zariadenia opatrovateľskej služby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Čiastočne splnené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7247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3.1.2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Odstránenie bariér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Splnené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7059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3.1.3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Iniciovať zriadenie chránenej dielne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Splnené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8660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3.1.4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Zabezpečiť efektívny systém informovanosti o sociálnych službách a platnej legislatívy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Splnené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4197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3.1.5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Zriadenie podporovaného bývania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Nesplnené </a:t>
                      </a:r>
                      <a:endParaRPr lang="sk-SK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9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867649"/>
                  </a:ext>
                </a:extLst>
              </a:tr>
            </a:tbl>
          </a:graphicData>
        </a:graphic>
      </p:graphicFrame>
      <p:graphicFrame>
        <p:nvGraphicFramePr>
          <p:cNvPr id="7" name="Tabuľka 6">
            <a:extLst>
              <a:ext uri="{FF2B5EF4-FFF2-40B4-BE49-F238E27FC236}">
                <a16:creationId xmlns:a16="http://schemas.microsoft.com/office/drawing/2014/main" id="{6EF0F0DE-DEAD-558A-9F15-EF0AD7DF5C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010003"/>
              </p:ext>
            </p:extLst>
          </p:nvPr>
        </p:nvGraphicFramePr>
        <p:xfrm>
          <a:off x="955672" y="5638987"/>
          <a:ext cx="10280649" cy="856107"/>
        </p:xfrm>
        <a:graphic>
          <a:graphicData uri="http://schemas.openxmlformats.org/drawingml/2006/table">
            <a:tbl>
              <a:tblPr firstRow="1" firstCol="1" bandRow="1"/>
              <a:tblGrid>
                <a:gridCol w="975652">
                  <a:extLst>
                    <a:ext uri="{9D8B030D-6E8A-4147-A177-3AD203B41FA5}">
                      <a16:colId xmlns:a16="http://schemas.microsoft.com/office/drawing/2014/main" val="1359241582"/>
                    </a:ext>
                  </a:extLst>
                </a:gridCol>
                <a:gridCol w="6965701">
                  <a:extLst>
                    <a:ext uri="{9D8B030D-6E8A-4147-A177-3AD203B41FA5}">
                      <a16:colId xmlns:a16="http://schemas.microsoft.com/office/drawing/2014/main" val="939249381"/>
                    </a:ext>
                  </a:extLst>
                </a:gridCol>
                <a:gridCol w="2339296">
                  <a:extLst>
                    <a:ext uri="{9D8B030D-6E8A-4147-A177-3AD203B41FA5}">
                      <a16:colId xmlns:a16="http://schemas.microsoft.com/office/drawing/2014/main" val="1464624063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150" b="1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Priorita 4 Vytvorenie vhodných podmienok pre komplexnú prácu s občanmi bez prístrešia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6B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2323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Cieľ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4.1 Podpora občanov sociálne vylúčených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7877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Aktivita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Popis aktivity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Vyhodnotenie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916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4.1.1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Zriadiť sociálnu službu – nocľaháreň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Čiastočne splnené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6324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4.1.2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Podpora aktívneho života občanov sociálne vylúčených </a:t>
                      </a:r>
                      <a:endParaRPr lang="sk-SK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k-SK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Splnené </a:t>
                      </a:r>
                      <a:endParaRPr lang="sk-SK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336246"/>
                  </a:ext>
                </a:extLst>
              </a:tr>
            </a:tbl>
          </a:graphicData>
        </a:graphic>
      </p:graphicFrame>
      <p:pic>
        <p:nvPicPr>
          <p:cNvPr id="8" name="Obrázok 7" descr="Obrázok, na ktorom je písmo, text, grafika, logo&#10;&#10;Automaticky generovaný popis">
            <a:extLst>
              <a:ext uri="{FF2B5EF4-FFF2-40B4-BE49-F238E27FC236}">
                <a16:creationId xmlns:a16="http://schemas.microsoft.com/office/drawing/2014/main" id="{2189956C-6D92-A340-937C-B7514E7C6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3774" y="234731"/>
            <a:ext cx="1234279" cy="305299"/>
          </a:xfrm>
          <a:prstGeom prst="rect">
            <a:avLst/>
          </a:prstGeom>
        </p:spPr>
      </p:pic>
      <p:pic>
        <p:nvPicPr>
          <p:cNvPr id="9" name="Obrázok 8" descr="Obrázok, na ktorom je text, kreslený obrázok, erb, symbol&#10;&#10;Automaticky generovaný popis">
            <a:extLst>
              <a:ext uri="{FF2B5EF4-FFF2-40B4-BE49-F238E27FC236}">
                <a16:creationId xmlns:a16="http://schemas.microsoft.com/office/drawing/2014/main" id="{833C3952-F49E-F412-2942-D2BD534299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98053" y="136805"/>
            <a:ext cx="806449" cy="80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2799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yp dreva">
  <a:themeElements>
    <a:clrScheme name="Typ dreva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Typ dreva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yp drev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85</TotalTime>
  <Words>958</Words>
  <Application>Microsoft Macintosh PowerPoint</Application>
  <PresentationFormat>Širokouhlá</PresentationFormat>
  <Paragraphs>212</Paragraphs>
  <Slides>15</Slides>
  <Notes>6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22" baseType="lpstr">
      <vt:lpstr>Aptos</vt:lpstr>
      <vt:lpstr>Arial</vt:lpstr>
      <vt:lpstr>Arial Black</vt:lpstr>
      <vt:lpstr>Calibri</vt:lpstr>
      <vt:lpstr>Rockwell Extra Bold</vt:lpstr>
      <vt:lpstr>Wingdings</vt:lpstr>
      <vt:lpstr>Typ dreva</vt:lpstr>
      <vt:lpstr>Stretnutie pracovných skupín </vt:lpstr>
      <vt:lpstr>Poradie pracovných skupín  v priebehu dňa </vt:lpstr>
      <vt:lpstr>Program stretnutia</vt:lpstr>
      <vt:lpstr>Organizačná štruktúra komunitného plánovania </vt:lpstr>
      <vt:lpstr>Proces komunitného plánovania </vt:lpstr>
      <vt:lpstr>Úlohy pracovných skupín  v procese  KPSS</vt:lpstr>
      <vt:lpstr>Harmonogram stretnutí pracovných skupín</vt:lpstr>
      <vt:lpstr>KPSS na roky 2020 - 2025</vt:lpstr>
      <vt:lpstr>Prezentácia programu PowerPoint</vt:lpstr>
      <vt:lpstr>Vybrané socio-demografické ukazovatele</vt:lpstr>
      <vt:lpstr>Avšak ...</vt:lpstr>
      <vt:lpstr>Prognóz. vývoj obyvateľstva  v okrese  Senec  </vt:lpstr>
      <vt:lpstr>SWOT analýza</vt:lpstr>
      <vt:lpstr>Prezentácia programu PowerPoint</vt:lpstr>
      <vt:lpstr>Priestor na Vaše otázky!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Barbora Mládenková</dc:creator>
  <cp:lastModifiedBy>Barbora Mládenková</cp:lastModifiedBy>
  <cp:revision>4</cp:revision>
  <dcterms:created xsi:type="dcterms:W3CDTF">2026-03-20T07:01:52Z</dcterms:created>
  <dcterms:modified xsi:type="dcterms:W3CDTF">2026-03-27T07:48:08Z</dcterms:modified>
</cp:coreProperties>
</file>